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5" r:id="rId4"/>
    <p:sldId id="289" r:id="rId5"/>
    <p:sldId id="258" r:id="rId6"/>
    <p:sldId id="280" r:id="rId7"/>
    <p:sldId id="274" r:id="rId8"/>
    <p:sldId id="266" r:id="rId9"/>
    <p:sldId id="273" r:id="rId10"/>
    <p:sldId id="259" r:id="rId11"/>
    <p:sldId id="260" r:id="rId12"/>
    <p:sldId id="281" r:id="rId13"/>
    <p:sldId id="278" r:id="rId14"/>
    <p:sldId id="277" r:id="rId15"/>
    <p:sldId id="262" r:id="rId16"/>
    <p:sldId id="263" r:id="rId17"/>
    <p:sldId id="270" r:id="rId18"/>
    <p:sldId id="271" r:id="rId19"/>
    <p:sldId id="267" r:id="rId20"/>
    <p:sldId id="282" r:id="rId21"/>
    <p:sldId id="290" r:id="rId22"/>
    <p:sldId id="268" r:id="rId23"/>
    <p:sldId id="269" r:id="rId24"/>
    <p:sldId id="272" r:id="rId25"/>
    <p:sldId id="285" r:id="rId26"/>
    <p:sldId id="276" r:id="rId27"/>
    <p:sldId id="291"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C6EF7-F44B-40AD-8D4A-827E0789B3D3}" v="67" dt="2024-01-31T14:55:41.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97" autoAdjust="0"/>
  </p:normalViewPr>
  <p:slideViewPr>
    <p:cSldViewPr snapToGrid="0">
      <p:cViewPr varScale="1">
        <p:scale>
          <a:sx n="51" d="100"/>
          <a:sy n="51" d="100"/>
        </p:scale>
        <p:origin x="12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elle Rolland" userId="87a0b9c6c702bffd" providerId="LiveId" clId="{217C6EF7-F44B-40AD-8D4A-827E0789B3D3}"/>
    <pc:docChg chg="undo custSel addSld delSld modSld sldOrd">
      <pc:chgData name="Armelle Rolland" userId="87a0b9c6c702bffd" providerId="LiveId" clId="{217C6EF7-F44B-40AD-8D4A-827E0789B3D3}" dt="2024-01-31T15:02:05.362" v="1378" actId="20577"/>
      <pc:docMkLst>
        <pc:docMk/>
      </pc:docMkLst>
      <pc:sldChg chg="modNotesTx">
        <pc:chgData name="Armelle Rolland" userId="87a0b9c6c702bffd" providerId="LiveId" clId="{217C6EF7-F44B-40AD-8D4A-827E0789B3D3}" dt="2024-01-31T15:01:03.999" v="1296" actId="20577"/>
        <pc:sldMkLst>
          <pc:docMk/>
          <pc:sldMk cId="3319173986" sldId="256"/>
        </pc:sldMkLst>
      </pc:sldChg>
      <pc:sldChg chg="modNotesTx">
        <pc:chgData name="Armelle Rolland" userId="87a0b9c6c702bffd" providerId="LiveId" clId="{217C6EF7-F44B-40AD-8D4A-827E0789B3D3}" dt="2024-01-31T15:02:05.362" v="1378" actId="20577"/>
        <pc:sldMkLst>
          <pc:docMk/>
          <pc:sldMk cId="1250265537" sldId="257"/>
        </pc:sldMkLst>
      </pc:sldChg>
      <pc:sldChg chg="modSp mod modNotesTx">
        <pc:chgData name="Armelle Rolland" userId="87a0b9c6c702bffd" providerId="LiveId" clId="{217C6EF7-F44B-40AD-8D4A-827E0789B3D3}" dt="2024-01-31T14:49:15.838" v="1150" actId="5793"/>
        <pc:sldMkLst>
          <pc:docMk/>
          <pc:sldMk cId="2525000724" sldId="258"/>
        </pc:sldMkLst>
        <pc:spChg chg="mod">
          <ac:chgData name="Armelle Rolland" userId="87a0b9c6c702bffd" providerId="LiveId" clId="{217C6EF7-F44B-40AD-8D4A-827E0789B3D3}" dt="2024-01-31T14:49:15.838" v="1150" actId="5793"/>
          <ac:spMkLst>
            <pc:docMk/>
            <pc:sldMk cId="2525000724" sldId="258"/>
            <ac:spMk id="3" creationId="{DA48D9B7-59E2-68BD-702A-00BDF8B1A291}"/>
          </ac:spMkLst>
        </pc:spChg>
      </pc:sldChg>
      <pc:sldChg chg="modSp mod">
        <pc:chgData name="Armelle Rolland" userId="87a0b9c6c702bffd" providerId="LiveId" clId="{217C6EF7-F44B-40AD-8D4A-827E0789B3D3}" dt="2024-01-30T14:04:48.270" v="532" actId="27636"/>
        <pc:sldMkLst>
          <pc:docMk/>
          <pc:sldMk cId="3433177640" sldId="259"/>
        </pc:sldMkLst>
        <pc:spChg chg="mod">
          <ac:chgData name="Armelle Rolland" userId="87a0b9c6c702bffd" providerId="LiveId" clId="{217C6EF7-F44B-40AD-8D4A-827E0789B3D3}" dt="2024-01-30T14:04:48.270" v="532" actId="27636"/>
          <ac:spMkLst>
            <pc:docMk/>
            <pc:sldMk cId="3433177640" sldId="259"/>
            <ac:spMk id="3" creationId="{E51C514E-0C20-06FB-72B0-19FF846ED176}"/>
          </ac:spMkLst>
        </pc:spChg>
      </pc:sldChg>
      <pc:sldChg chg="modSp mod">
        <pc:chgData name="Armelle Rolland" userId="87a0b9c6c702bffd" providerId="LiveId" clId="{217C6EF7-F44B-40AD-8D4A-827E0789B3D3}" dt="2024-01-30T14:05:07.183" v="540" actId="403"/>
        <pc:sldMkLst>
          <pc:docMk/>
          <pc:sldMk cId="1485720906" sldId="260"/>
        </pc:sldMkLst>
        <pc:spChg chg="mod">
          <ac:chgData name="Armelle Rolland" userId="87a0b9c6c702bffd" providerId="LiveId" clId="{217C6EF7-F44B-40AD-8D4A-827E0789B3D3}" dt="2024-01-30T14:05:07.183" v="540" actId="403"/>
          <ac:spMkLst>
            <pc:docMk/>
            <pc:sldMk cId="1485720906" sldId="260"/>
            <ac:spMk id="2" creationId="{8CE4C432-A1ED-B94B-6174-E2C2352261D8}"/>
          </ac:spMkLst>
        </pc:spChg>
        <pc:spChg chg="mod">
          <ac:chgData name="Armelle Rolland" userId="87a0b9c6c702bffd" providerId="LiveId" clId="{217C6EF7-F44B-40AD-8D4A-827E0789B3D3}" dt="2024-01-30T14:05:01.490" v="536" actId="14100"/>
          <ac:spMkLst>
            <pc:docMk/>
            <pc:sldMk cId="1485720906" sldId="260"/>
            <ac:spMk id="3" creationId="{F535D43A-5DE8-51D6-6F5B-2472DF62CA83}"/>
          </ac:spMkLst>
        </pc:spChg>
      </pc:sldChg>
      <pc:sldChg chg="addSp delSp modSp mod modNotesTx">
        <pc:chgData name="Armelle Rolland" userId="87a0b9c6c702bffd" providerId="LiveId" clId="{217C6EF7-F44B-40AD-8D4A-827E0789B3D3}" dt="2024-01-31T14:42:44.126" v="1047"/>
        <pc:sldMkLst>
          <pc:docMk/>
          <pc:sldMk cId="1091532771" sldId="262"/>
        </pc:sldMkLst>
        <pc:spChg chg="del">
          <ac:chgData name="Armelle Rolland" userId="87a0b9c6c702bffd" providerId="LiveId" clId="{217C6EF7-F44B-40AD-8D4A-827E0789B3D3}" dt="2024-01-31T14:42:32.982" v="1046" actId="26606"/>
          <ac:spMkLst>
            <pc:docMk/>
            <pc:sldMk cId="1091532771" sldId="262"/>
            <ac:spMk id="1031" creationId="{42A4FC2C-047E-45A5-965D-8E1E3BF09BC6}"/>
          </ac:spMkLst>
        </pc:spChg>
        <pc:spChg chg="add">
          <ac:chgData name="Armelle Rolland" userId="87a0b9c6c702bffd" providerId="LiveId" clId="{217C6EF7-F44B-40AD-8D4A-827E0789B3D3}" dt="2024-01-31T14:42:32.982" v="1046" actId="26606"/>
          <ac:spMkLst>
            <pc:docMk/>
            <pc:sldMk cId="1091532771" sldId="262"/>
            <ac:spMk id="1036" creationId="{42A4FC2C-047E-45A5-965D-8E1E3BF09BC6}"/>
          </ac:spMkLst>
        </pc:spChg>
        <pc:picChg chg="add mod">
          <ac:chgData name="Armelle Rolland" userId="87a0b9c6c702bffd" providerId="LiveId" clId="{217C6EF7-F44B-40AD-8D4A-827E0789B3D3}" dt="2024-01-31T14:42:32.982" v="1046" actId="26606"/>
          <ac:picMkLst>
            <pc:docMk/>
            <pc:sldMk cId="1091532771" sldId="262"/>
            <ac:picMk id="2" creationId="{3E894C94-17B2-CA4B-C48A-A7AFD40DCB01}"/>
          </ac:picMkLst>
        </pc:picChg>
        <pc:picChg chg="del">
          <ac:chgData name="Armelle Rolland" userId="87a0b9c6c702bffd" providerId="LiveId" clId="{217C6EF7-F44B-40AD-8D4A-827E0789B3D3}" dt="2024-01-31T14:42:26.233" v="1044" actId="478"/>
          <ac:picMkLst>
            <pc:docMk/>
            <pc:sldMk cId="1091532771" sldId="262"/>
            <ac:picMk id="1026" creationId="{DDB24D5B-DAC1-2E22-3018-6BC1A8D83E50}"/>
          </ac:picMkLst>
        </pc:picChg>
      </pc:sldChg>
      <pc:sldChg chg="modSp mod modNotesTx">
        <pc:chgData name="Armelle Rolland" userId="87a0b9c6c702bffd" providerId="LiveId" clId="{217C6EF7-F44B-40AD-8D4A-827E0789B3D3}" dt="2024-01-31T14:54:27.751" v="1165"/>
        <pc:sldMkLst>
          <pc:docMk/>
          <pc:sldMk cId="2738992060" sldId="263"/>
        </pc:sldMkLst>
        <pc:spChg chg="mod">
          <ac:chgData name="Armelle Rolland" userId="87a0b9c6c702bffd" providerId="LiveId" clId="{217C6EF7-F44B-40AD-8D4A-827E0789B3D3}" dt="2024-01-30T14:01:31.753" v="496" actId="27636"/>
          <ac:spMkLst>
            <pc:docMk/>
            <pc:sldMk cId="2738992060" sldId="263"/>
            <ac:spMk id="3" creationId="{90C11E06-AAC2-BD3A-F70C-CB0C59507454}"/>
          </ac:spMkLst>
        </pc:spChg>
      </pc:sldChg>
      <pc:sldChg chg="modSp mod modAnim modNotesTx">
        <pc:chgData name="Armelle Rolland" userId="87a0b9c6c702bffd" providerId="LiveId" clId="{217C6EF7-F44B-40AD-8D4A-827E0789B3D3}" dt="2024-01-30T14:04:19.243" v="527"/>
        <pc:sldMkLst>
          <pc:docMk/>
          <pc:sldMk cId="2942512196" sldId="265"/>
        </pc:sldMkLst>
        <pc:spChg chg="mod">
          <ac:chgData name="Armelle Rolland" userId="87a0b9c6c702bffd" providerId="LiveId" clId="{217C6EF7-F44B-40AD-8D4A-827E0789B3D3}" dt="2024-01-30T13:44:28.283" v="205" actId="20577"/>
          <ac:spMkLst>
            <pc:docMk/>
            <pc:sldMk cId="2942512196" sldId="265"/>
            <ac:spMk id="3" creationId="{65D42247-DC48-2C6F-788F-6C5BE8C2B9DF}"/>
          </ac:spMkLst>
        </pc:spChg>
      </pc:sldChg>
      <pc:sldChg chg="modSp mod modNotesTx">
        <pc:chgData name="Armelle Rolland" userId="87a0b9c6c702bffd" providerId="LiveId" clId="{217C6EF7-F44B-40AD-8D4A-827E0789B3D3}" dt="2024-01-30T13:59:18.369" v="433" actId="20577"/>
        <pc:sldMkLst>
          <pc:docMk/>
          <pc:sldMk cId="2804074426" sldId="267"/>
        </pc:sldMkLst>
        <pc:spChg chg="mod">
          <ac:chgData name="Armelle Rolland" userId="87a0b9c6c702bffd" providerId="LiveId" clId="{217C6EF7-F44B-40AD-8D4A-827E0789B3D3}" dt="2024-01-30T13:59:18.369" v="433" actId="20577"/>
          <ac:spMkLst>
            <pc:docMk/>
            <pc:sldMk cId="2804074426" sldId="267"/>
            <ac:spMk id="3" creationId="{89F2DCCB-6CDC-2254-487E-CBFA5218C4E5}"/>
          </ac:spMkLst>
        </pc:spChg>
      </pc:sldChg>
      <pc:sldChg chg="modSp mod modNotesTx">
        <pc:chgData name="Armelle Rolland" userId="87a0b9c6c702bffd" providerId="LiveId" clId="{217C6EF7-F44B-40AD-8D4A-827E0789B3D3}" dt="2024-01-30T14:02:51.967" v="507" actId="113"/>
        <pc:sldMkLst>
          <pc:docMk/>
          <pc:sldMk cId="3133902544" sldId="268"/>
        </pc:sldMkLst>
        <pc:spChg chg="mod">
          <ac:chgData name="Armelle Rolland" userId="87a0b9c6c702bffd" providerId="LiveId" clId="{217C6EF7-F44B-40AD-8D4A-827E0789B3D3}" dt="2024-01-30T14:02:51.967" v="507" actId="113"/>
          <ac:spMkLst>
            <pc:docMk/>
            <pc:sldMk cId="3133902544" sldId="268"/>
            <ac:spMk id="3" creationId="{7596BB4E-55F1-9231-7A8A-F75498545C06}"/>
          </ac:spMkLst>
        </pc:spChg>
      </pc:sldChg>
      <pc:sldChg chg="modSp mod modNotesTx">
        <pc:chgData name="Armelle Rolland" userId="87a0b9c6c702bffd" providerId="LiveId" clId="{217C6EF7-F44B-40AD-8D4A-827E0789B3D3}" dt="2024-01-30T14:03:25.721" v="516" actId="20577"/>
        <pc:sldMkLst>
          <pc:docMk/>
          <pc:sldMk cId="883724147" sldId="269"/>
        </pc:sldMkLst>
        <pc:spChg chg="mod">
          <ac:chgData name="Armelle Rolland" userId="87a0b9c6c702bffd" providerId="LiveId" clId="{217C6EF7-F44B-40AD-8D4A-827E0789B3D3}" dt="2024-01-30T14:03:25.721" v="516" actId="20577"/>
          <ac:spMkLst>
            <pc:docMk/>
            <pc:sldMk cId="883724147" sldId="269"/>
            <ac:spMk id="3" creationId="{811B066D-2B19-3981-EE25-DBEF903B9D9E}"/>
          </ac:spMkLst>
        </pc:spChg>
      </pc:sldChg>
      <pc:sldChg chg="modSp mod modNotesTx">
        <pc:chgData name="Armelle Rolland" userId="87a0b9c6c702bffd" providerId="LiveId" clId="{217C6EF7-F44B-40AD-8D4A-827E0789B3D3}" dt="2024-01-30T14:01:09.298" v="488" actId="20578"/>
        <pc:sldMkLst>
          <pc:docMk/>
          <pc:sldMk cId="2043036723" sldId="270"/>
        </pc:sldMkLst>
        <pc:spChg chg="mod">
          <ac:chgData name="Armelle Rolland" userId="87a0b9c6c702bffd" providerId="LiveId" clId="{217C6EF7-F44B-40AD-8D4A-827E0789B3D3}" dt="2024-01-30T14:01:09.298" v="488" actId="20578"/>
          <ac:spMkLst>
            <pc:docMk/>
            <pc:sldMk cId="2043036723" sldId="270"/>
            <ac:spMk id="3" creationId="{E6F0C75D-E4A3-B957-71C6-5FC2084FCEAA}"/>
          </ac:spMkLst>
        </pc:spChg>
      </pc:sldChg>
      <pc:sldChg chg="modSp mod">
        <pc:chgData name="Armelle Rolland" userId="87a0b9c6c702bffd" providerId="LiveId" clId="{217C6EF7-F44B-40AD-8D4A-827E0789B3D3}" dt="2024-01-30T13:54:11.780" v="276" actId="403"/>
        <pc:sldMkLst>
          <pc:docMk/>
          <pc:sldMk cId="945362934" sldId="271"/>
        </pc:sldMkLst>
        <pc:spChg chg="mod">
          <ac:chgData name="Armelle Rolland" userId="87a0b9c6c702bffd" providerId="LiveId" clId="{217C6EF7-F44B-40AD-8D4A-827E0789B3D3}" dt="2024-01-30T13:54:11.780" v="276" actId="403"/>
          <ac:spMkLst>
            <pc:docMk/>
            <pc:sldMk cId="945362934" sldId="271"/>
            <ac:spMk id="3" creationId="{3DC584EC-B065-281C-203A-DE77993FBE3F}"/>
          </ac:spMkLst>
        </pc:spChg>
      </pc:sldChg>
      <pc:sldChg chg="modSp mod">
        <pc:chgData name="Armelle Rolland" userId="87a0b9c6c702bffd" providerId="LiveId" clId="{217C6EF7-F44B-40AD-8D4A-827E0789B3D3}" dt="2024-01-30T14:03:47.142" v="526" actId="5793"/>
        <pc:sldMkLst>
          <pc:docMk/>
          <pc:sldMk cId="614859819" sldId="272"/>
        </pc:sldMkLst>
        <pc:spChg chg="mod">
          <ac:chgData name="Armelle Rolland" userId="87a0b9c6c702bffd" providerId="LiveId" clId="{217C6EF7-F44B-40AD-8D4A-827E0789B3D3}" dt="2024-01-30T14:03:47.142" v="526" actId="5793"/>
          <ac:spMkLst>
            <pc:docMk/>
            <pc:sldMk cId="614859819" sldId="272"/>
            <ac:spMk id="3" creationId="{6F687252-7182-F409-4B8D-4552E3AECF66}"/>
          </ac:spMkLst>
        </pc:spChg>
      </pc:sldChg>
      <pc:sldChg chg="modSp mod">
        <pc:chgData name="Armelle Rolland" userId="87a0b9c6c702bffd" providerId="LiveId" clId="{217C6EF7-F44B-40AD-8D4A-827E0789B3D3}" dt="2024-01-30T13:45:24.168" v="233" actId="113"/>
        <pc:sldMkLst>
          <pc:docMk/>
          <pc:sldMk cId="2048023304" sldId="274"/>
        </pc:sldMkLst>
        <pc:spChg chg="mod">
          <ac:chgData name="Armelle Rolland" userId="87a0b9c6c702bffd" providerId="LiveId" clId="{217C6EF7-F44B-40AD-8D4A-827E0789B3D3}" dt="2024-01-30T13:45:24.168" v="233" actId="113"/>
          <ac:spMkLst>
            <pc:docMk/>
            <pc:sldMk cId="2048023304" sldId="274"/>
            <ac:spMk id="3" creationId="{A2688D86-C6BA-9DAB-FE27-2424424BE5E8}"/>
          </ac:spMkLst>
        </pc:spChg>
      </pc:sldChg>
      <pc:sldChg chg="modSp mod modAnim modNotesTx">
        <pc:chgData name="Armelle Rolland" userId="87a0b9c6c702bffd" providerId="LiveId" clId="{217C6EF7-F44B-40AD-8D4A-827E0789B3D3}" dt="2024-01-30T14:07:34.332" v="598"/>
        <pc:sldMkLst>
          <pc:docMk/>
          <pc:sldMk cId="788528041" sldId="277"/>
        </pc:sldMkLst>
        <pc:spChg chg="mod">
          <ac:chgData name="Armelle Rolland" userId="87a0b9c6c702bffd" providerId="LiveId" clId="{217C6EF7-F44B-40AD-8D4A-827E0789B3D3}" dt="2024-01-30T14:06:57.603" v="597" actId="20577"/>
          <ac:spMkLst>
            <pc:docMk/>
            <pc:sldMk cId="788528041" sldId="277"/>
            <ac:spMk id="3" creationId="{25B11F6B-015F-E83B-0D81-C4A9657255C9}"/>
          </ac:spMkLst>
        </pc:spChg>
      </pc:sldChg>
      <pc:sldChg chg="addSp modSp mod ord setBg modAnim modNotesTx">
        <pc:chgData name="Armelle Rolland" userId="87a0b9c6c702bffd" providerId="LiveId" clId="{217C6EF7-F44B-40AD-8D4A-827E0789B3D3}" dt="2024-01-31T14:44:09.134" v="1063" actId="20577"/>
        <pc:sldMkLst>
          <pc:docMk/>
          <pc:sldMk cId="1454343433" sldId="278"/>
        </pc:sldMkLst>
        <pc:spChg chg="mod">
          <ac:chgData name="Armelle Rolland" userId="87a0b9c6c702bffd" providerId="LiveId" clId="{217C6EF7-F44B-40AD-8D4A-827E0789B3D3}" dt="2024-01-30T14:09:59.979" v="618" actId="20577"/>
          <ac:spMkLst>
            <pc:docMk/>
            <pc:sldMk cId="1454343433" sldId="278"/>
            <ac:spMk id="2" creationId="{F42B4BF8-6A18-8C72-5766-D8663821F6C0}"/>
          </ac:spMkLst>
        </pc:spChg>
        <pc:spChg chg="mod">
          <ac:chgData name="Armelle Rolland" userId="87a0b9c6c702bffd" providerId="LiveId" clId="{217C6EF7-F44B-40AD-8D4A-827E0789B3D3}" dt="2024-01-30T14:10:51.882" v="638" actId="20577"/>
          <ac:spMkLst>
            <pc:docMk/>
            <pc:sldMk cId="1454343433" sldId="278"/>
            <ac:spMk id="3" creationId="{1A5E2E11-D5BA-550C-689B-AF8B5557D2FE}"/>
          </ac:spMkLst>
        </pc:spChg>
        <pc:spChg chg="add">
          <ac:chgData name="Armelle Rolland" userId="87a0b9c6c702bffd" providerId="LiveId" clId="{217C6EF7-F44B-40AD-8D4A-827E0789B3D3}" dt="2024-01-30T14:09:53.074" v="601" actId="26606"/>
          <ac:spMkLst>
            <pc:docMk/>
            <pc:sldMk cId="1454343433" sldId="278"/>
            <ac:spMk id="1031" creationId="{117AB3D3-3C9C-4DED-809A-78734805B895}"/>
          </ac:spMkLst>
        </pc:spChg>
        <pc:spChg chg="add">
          <ac:chgData name="Armelle Rolland" userId="87a0b9c6c702bffd" providerId="LiveId" clId="{217C6EF7-F44B-40AD-8D4A-827E0789B3D3}" dt="2024-01-30T14:09:53.074" v="601" actId="26606"/>
          <ac:spMkLst>
            <pc:docMk/>
            <pc:sldMk cId="1454343433" sldId="278"/>
            <ac:spMk id="1033" creationId="{3A9A4357-BD1D-4622-A4FE-766E6AB8DE84}"/>
          </ac:spMkLst>
        </pc:spChg>
        <pc:spChg chg="add">
          <ac:chgData name="Armelle Rolland" userId="87a0b9c6c702bffd" providerId="LiveId" clId="{217C6EF7-F44B-40AD-8D4A-827E0789B3D3}" dt="2024-01-30T14:09:53.074" v="601" actId="26606"/>
          <ac:spMkLst>
            <pc:docMk/>
            <pc:sldMk cId="1454343433" sldId="278"/>
            <ac:spMk id="1035" creationId="{E659831F-0D9A-4C63-9EBB-8435B85A440F}"/>
          </ac:spMkLst>
        </pc:spChg>
        <pc:spChg chg="add">
          <ac:chgData name="Armelle Rolland" userId="87a0b9c6c702bffd" providerId="LiveId" clId="{217C6EF7-F44B-40AD-8D4A-827E0789B3D3}" dt="2024-01-30T14:09:53.074" v="601" actId="26606"/>
          <ac:spMkLst>
            <pc:docMk/>
            <pc:sldMk cId="1454343433" sldId="278"/>
            <ac:spMk id="1037" creationId="{E6995CE5-F890-4ABA-82A2-26507CE8D2A3}"/>
          </ac:spMkLst>
        </pc:spChg>
        <pc:picChg chg="add mod">
          <ac:chgData name="Armelle Rolland" userId="87a0b9c6c702bffd" providerId="LiveId" clId="{217C6EF7-F44B-40AD-8D4A-827E0789B3D3}" dt="2024-01-30T14:09:53.074" v="601" actId="26606"/>
          <ac:picMkLst>
            <pc:docMk/>
            <pc:sldMk cId="1454343433" sldId="278"/>
            <ac:picMk id="1026" creationId="{3E003D31-14D6-F43D-9D76-3A5A1CC67B0A}"/>
          </ac:picMkLst>
        </pc:picChg>
      </pc:sldChg>
      <pc:sldChg chg="del">
        <pc:chgData name="Armelle Rolland" userId="87a0b9c6c702bffd" providerId="LiveId" clId="{217C6EF7-F44B-40AD-8D4A-827E0789B3D3}" dt="2024-01-30T13:55:09.269" v="283" actId="47"/>
        <pc:sldMkLst>
          <pc:docMk/>
          <pc:sldMk cId="2644142537" sldId="283"/>
        </pc:sldMkLst>
      </pc:sldChg>
      <pc:sldChg chg="del">
        <pc:chgData name="Armelle Rolland" userId="87a0b9c6c702bffd" providerId="LiveId" clId="{217C6EF7-F44B-40AD-8D4A-827E0789B3D3}" dt="2024-01-30T13:59:55.501" v="434" actId="47"/>
        <pc:sldMkLst>
          <pc:docMk/>
          <pc:sldMk cId="2755768395" sldId="286"/>
        </pc:sldMkLst>
      </pc:sldChg>
      <pc:sldChg chg="del">
        <pc:chgData name="Armelle Rolland" userId="87a0b9c6c702bffd" providerId="LiveId" clId="{217C6EF7-F44B-40AD-8D4A-827E0789B3D3}" dt="2024-01-30T13:41:57.210" v="181" actId="47"/>
        <pc:sldMkLst>
          <pc:docMk/>
          <pc:sldMk cId="2280761081" sldId="287"/>
        </pc:sldMkLst>
      </pc:sldChg>
      <pc:sldChg chg="del">
        <pc:chgData name="Armelle Rolland" userId="87a0b9c6c702bffd" providerId="LiveId" clId="{217C6EF7-F44B-40AD-8D4A-827E0789B3D3}" dt="2024-01-30T13:38:45.368" v="180" actId="47"/>
        <pc:sldMkLst>
          <pc:docMk/>
          <pc:sldMk cId="3104247812" sldId="288"/>
        </pc:sldMkLst>
      </pc:sldChg>
      <pc:sldChg chg="addSp modSp new mod setBg modAnim modNotesTx">
        <pc:chgData name="Armelle Rolland" userId="87a0b9c6c702bffd" providerId="LiveId" clId="{217C6EF7-F44B-40AD-8D4A-827E0789B3D3}" dt="2024-01-31T14:48:53.060" v="1128"/>
        <pc:sldMkLst>
          <pc:docMk/>
          <pc:sldMk cId="1984729673" sldId="289"/>
        </pc:sldMkLst>
        <pc:spChg chg="mod">
          <ac:chgData name="Armelle Rolland" userId="87a0b9c6c702bffd" providerId="LiveId" clId="{217C6EF7-F44B-40AD-8D4A-827E0789B3D3}" dt="2024-01-30T13:37:15.066" v="48" actId="26606"/>
          <ac:spMkLst>
            <pc:docMk/>
            <pc:sldMk cId="1984729673" sldId="289"/>
            <ac:spMk id="2" creationId="{CA87455D-80D0-DB0C-8AFA-52009BF73C9A}"/>
          </ac:spMkLst>
        </pc:spChg>
        <pc:spChg chg="mod">
          <ac:chgData name="Armelle Rolland" userId="87a0b9c6c702bffd" providerId="LiveId" clId="{217C6EF7-F44B-40AD-8D4A-827E0789B3D3}" dt="2024-01-30T13:44:52.827" v="230" actId="20577"/>
          <ac:spMkLst>
            <pc:docMk/>
            <pc:sldMk cId="1984729673" sldId="289"/>
            <ac:spMk id="3" creationId="{1210EEB0-38D9-5D20-3693-AE42B34E27DB}"/>
          </ac:spMkLst>
        </pc:spChg>
        <pc:spChg chg="add">
          <ac:chgData name="Armelle Rolland" userId="87a0b9c6c702bffd" providerId="LiveId" clId="{217C6EF7-F44B-40AD-8D4A-827E0789B3D3}" dt="2024-01-30T13:37:15.066" v="48" actId="26606"/>
          <ac:spMkLst>
            <pc:docMk/>
            <pc:sldMk cId="1984729673" sldId="289"/>
            <ac:spMk id="10" creationId="{AAAE94E3-A7DB-4868-B1E3-E49703488BBC}"/>
          </ac:spMkLst>
        </pc:spChg>
        <pc:spChg chg="add">
          <ac:chgData name="Armelle Rolland" userId="87a0b9c6c702bffd" providerId="LiveId" clId="{217C6EF7-F44B-40AD-8D4A-827E0789B3D3}" dt="2024-01-30T13:37:15.066" v="48" actId="26606"/>
          <ac:spMkLst>
            <pc:docMk/>
            <pc:sldMk cId="1984729673" sldId="289"/>
            <ac:spMk id="16" creationId="{3873B707-463F-40B0-8227-E8CC6C67EB25}"/>
          </ac:spMkLst>
        </pc:spChg>
        <pc:spChg chg="add">
          <ac:chgData name="Armelle Rolland" userId="87a0b9c6c702bffd" providerId="LiveId" clId="{217C6EF7-F44B-40AD-8D4A-827E0789B3D3}" dt="2024-01-30T13:37:15.066" v="48" actId="26606"/>
          <ac:spMkLst>
            <pc:docMk/>
            <pc:sldMk cId="1984729673" sldId="289"/>
            <ac:spMk id="18" creationId="{C13237C8-E62C-4F0D-A318-BD6FB6C2D138}"/>
          </ac:spMkLst>
        </pc:spChg>
        <pc:spChg chg="add">
          <ac:chgData name="Armelle Rolland" userId="87a0b9c6c702bffd" providerId="LiveId" clId="{217C6EF7-F44B-40AD-8D4A-827E0789B3D3}" dt="2024-01-30T13:37:15.066" v="48" actId="26606"/>
          <ac:spMkLst>
            <pc:docMk/>
            <pc:sldMk cId="1984729673" sldId="289"/>
            <ac:spMk id="20" creationId="{19C9EAEA-39D0-4B0E-A0EB-51E7B26740B1}"/>
          </ac:spMkLst>
        </pc:spChg>
        <pc:spChg chg="add">
          <ac:chgData name="Armelle Rolland" userId="87a0b9c6c702bffd" providerId="LiveId" clId="{217C6EF7-F44B-40AD-8D4A-827E0789B3D3}" dt="2024-01-30T13:37:15.066" v="48" actId="26606"/>
          <ac:spMkLst>
            <pc:docMk/>
            <pc:sldMk cId="1984729673" sldId="289"/>
            <ac:spMk id="22" creationId="{8CB5D2D7-DF65-4E86-BFBA-FFB9B5ACEB64}"/>
          </ac:spMkLst>
        </pc:spChg>
        <pc:grpChg chg="add">
          <ac:chgData name="Armelle Rolland" userId="87a0b9c6c702bffd" providerId="LiveId" clId="{217C6EF7-F44B-40AD-8D4A-827E0789B3D3}" dt="2024-01-30T13:37:15.066" v="48" actId="26606"/>
          <ac:grpSpMkLst>
            <pc:docMk/>
            <pc:sldMk cId="1984729673" sldId="289"/>
            <ac:grpSpMk id="12" creationId="{1DE889C7-FAD6-4397-98E2-05D503484459}"/>
          </ac:grpSpMkLst>
        </pc:grpChg>
        <pc:picChg chg="add mod ord">
          <ac:chgData name="Armelle Rolland" userId="87a0b9c6c702bffd" providerId="LiveId" clId="{217C6EF7-F44B-40AD-8D4A-827E0789B3D3}" dt="2024-01-30T13:37:15.066" v="48" actId="26606"/>
          <ac:picMkLst>
            <pc:docMk/>
            <pc:sldMk cId="1984729673" sldId="289"/>
            <ac:picMk id="4" creationId="{60BDBF7C-D827-BDA8-ACD2-41E3B4BE5862}"/>
          </ac:picMkLst>
        </pc:picChg>
        <pc:picChg chg="add mod">
          <ac:chgData name="Armelle Rolland" userId="87a0b9c6c702bffd" providerId="LiveId" clId="{217C6EF7-F44B-40AD-8D4A-827E0789B3D3}" dt="2024-01-30T13:37:15.066" v="48" actId="26606"/>
          <ac:picMkLst>
            <pc:docMk/>
            <pc:sldMk cId="1984729673" sldId="289"/>
            <ac:picMk id="5" creationId="{B012A63F-FEDB-9708-A61F-D51545BE117C}"/>
          </ac:picMkLst>
        </pc:picChg>
      </pc:sldChg>
      <pc:sldChg chg="addSp modSp new mod setBg">
        <pc:chgData name="Armelle Rolland" userId="87a0b9c6c702bffd" providerId="LiveId" clId="{217C6EF7-F44B-40AD-8D4A-827E0789B3D3}" dt="2024-01-30T13:58:28.518" v="420" actId="20577"/>
        <pc:sldMkLst>
          <pc:docMk/>
          <pc:sldMk cId="610027175" sldId="290"/>
        </pc:sldMkLst>
        <pc:spChg chg="mod">
          <ac:chgData name="Armelle Rolland" userId="87a0b9c6c702bffd" providerId="LiveId" clId="{217C6EF7-F44B-40AD-8D4A-827E0789B3D3}" dt="2024-01-30T13:55:00.748" v="282" actId="26606"/>
          <ac:spMkLst>
            <pc:docMk/>
            <pc:sldMk cId="610027175" sldId="290"/>
            <ac:spMk id="2" creationId="{5989E7F7-D4AA-8A4A-C52A-B19326257A1E}"/>
          </ac:spMkLst>
        </pc:spChg>
        <pc:spChg chg="mod">
          <ac:chgData name="Armelle Rolland" userId="87a0b9c6c702bffd" providerId="LiveId" clId="{217C6EF7-F44B-40AD-8D4A-827E0789B3D3}" dt="2024-01-30T13:58:28.518" v="420" actId="20577"/>
          <ac:spMkLst>
            <pc:docMk/>
            <pc:sldMk cId="610027175" sldId="290"/>
            <ac:spMk id="3" creationId="{DE4105A5-BC60-13E7-AEB8-886222ADE480}"/>
          </ac:spMkLst>
        </pc:spChg>
        <pc:spChg chg="add">
          <ac:chgData name="Armelle Rolland" userId="87a0b9c6c702bffd" providerId="LiveId" clId="{217C6EF7-F44B-40AD-8D4A-827E0789B3D3}" dt="2024-01-30T13:55:00.748" v="282" actId="26606"/>
          <ac:spMkLst>
            <pc:docMk/>
            <pc:sldMk cId="610027175" sldId="290"/>
            <ac:spMk id="9" creationId="{F13C74B1-5B17-4795-BED0-7140497B445A}"/>
          </ac:spMkLst>
        </pc:spChg>
        <pc:spChg chg="add">
          <ac:chgData name="Armelle Rolland" userId="87a0b9c6c702bffd" providerId="LiveId" clId="{217C6EF7-F44B-40AD-8D4A-827E0789B3D3}" dt="2024-01-30T13:55:00.748" v="282" actId="26606"/>
          <ac:spMkLst>
            <pc:docMk/>
            <pc:sldMk cId="610027175" sldId="290"/>
            <ac:spMk id="11" creationId="{D4974D33-8DC5-464E-8C6D-BE58F0669C17}"/>
          </ac:spMkLst>
        </pc:spChg>
        <pc:picChg chg="add mod">
          <ac:chgData name="Armelle Rolland" userId="87a0b9c6c702bffd" providerId="LiveId" clId="{217C6EF7-F44B-40AD-8D4A-827E0789B3D3}" dt="2024-01-30T13:55:00.748" v="282" actId="26606"/>
          <ac:picMkLst>
            <pc:docMk/>
            <pc:sldMk cId="610027175" sldId="290"/>
            <ac:picMk id="4" creationId="{7C950CB6-AD7D-2E6A-2C4C-CD06DE92555F}"/>
          </ac:picMkLst>
        </pc:picChg>
      </pc:sldChg>
      <pc:sldChg chg="modSp new mod">
        <pc:chgData name="Armelle Rolland" userId="87a0b9c6c702bffd" providerId="LiveId" clId="{217C6EF7-F44B-40AD-8D4A-827E0789B3D3}" dt="2024-01-31T14:56:01.923" v="1184" actId="20577"/>
        <pc:sldMkLst>
          <pc:docMk/>
          <pc:sldMk cId="2074152041" sldId="291"/>
        </pc:sldMkLst>
        <pc:spChg chg="mod">
          <ac:chgData name="Armelle Rolland" userId="87a0b9c6c702bffd" providerId="LiveId" clId="{217C6EF7-F44B-40AD-8D4A-827E0789B3D3}" dt="2024-01-30T14:12:00.420" v="661" actId="20577"/>
          <ac:spMkLst>
            <pc:docMk/>
            <pc:sldMk cId="2074152041" sldId="291"/>
            <ac:spMk id="2" creationId="{0AD896E7-49C6-7A4B-F4B7-733337CDC1FB}"/>
          </ac:spMkLst>
        </pc:spChg>
        <pc:spChg chg="mod">
          <ac:chgData name="Armelle Rolland" userId="87a0b9c6c702bffd" providerId="LiveId" clId="{217C6EF7-F44B-40AD-8D4A-827E0789B3D3}" dt="2024-01-31T14:56:01.923" v="1184" actId="20577"/>
          <ac:spMkLst>
            <pc:docMk/>
            <pc:sldMk cId="2074152041" sldId="291"/>
            <ac:spMk id="3" creationId="{3A328421-73BE-AA05-4F52-F42B3E7F617F}"/>
          </ac:spMkLst>
        </pc:spChg>
      </pc:sldChg>
      <pc:sldChg chg="modSp new mod">
        <pc:chgData name="Armelle Rolland" userId="87a0b9c6c702bffd" providerId="LiveId" clId="{217C6EF7-F44B-40AD-8D4A-827E0789B3D3}" dt="2024-01-30T14:30:08.273" v="1043" actId="27636"/>
        <pc:sldMkLst>
          <pc:docMk/>
          <pc:sldMk cId="2512475497" sldId="292"/>
        </pc:sldMkLst>
        <pc:spChg chg="mod">
          <ac:chgData name="Armelle Rolland" userId="87a0b9c6c702bffd" providerId="LiveId" clId="{217C6EF7-F44B-40AD-8D4A-827E0789B3D3}" dt="2024-01-30T14:21:10.987" v="976" actId="20577"/>
          <ac:spMkLst>
            <pc:docMk/>
            <pc:sldMk cId="2512475497" sldId="292"/>
            <ac:spMk id="2" creationId="{FEA9B380-2ECC-6840-5BC6-10BDF9FE344E}"/>
          </ac:spMkLst>
        </pc:spChg>
        <pc:spChg chg="mod">
          <ac:chgData name="Armelle Rolland" userId="87a0b9c6c702bffd" providerId="LiveId" clId="{217C6EF7-F44B-40AD-8D4A-827E0789B3D3}" dt="2024-01-30T14:30:08.273" v="1043" actId="27636"/>
          <ac:spMkLst>
            <pc:docMk/>
            <pc:sldMk cId="2512475497" sldId="292"/>
            <ac:spMk id="3" creationId="{9B7D956E-BCEB-91B2-F2E5-A04DD01D11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4D5A2-A30E-4956-8598-104F4397F35F}"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10EB2-9E02-4803-A255-5ECE4FEC31C6}" type="slidenum">
              <a:rPr lang="en-GB" smtClean="0"/>
              <a:t>‹#›</a:t>
            </a:fld>
            <a:endParaRPr lang="en-GB"/>
          </a:p>
        </p:txBody>
      </p:sp>
    </p:spTree>
    <p:extLst>
      <p:ext uri="{BB962C8B-B14F-4D97-AF65-F5344CB8AC3E}">
        <p14:creationId xmlns:p14="http://schemas.microsoft.com/office/powerpoint/2010/main" val="303990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ssuu.com/hennessy/docs/moruroa-web/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Artwork: </a:t>
            </a:r>
            <a:r>
              <a:rPr lang="en-GB" dirty="0" err="1"/>
              <a:t>Reggane</a:t>
            </a:r>
            <a:r>
              <a:rPr lang="en-GB" dirty="0"/>
              <a:t>, </a:t>
            </a:r>
            <a:r>
              <a:rPr lang="en-GB" dirty="0" err="1"/>
              <a:t>afin</a:t>
            </a:r>
            <a:r>
              <a:rPr lang="en-GB" dirty="0"/>
              <a:t> que </a:t>
            </a:r>
            <a:r>
              <a:rPr lang="en-GB" dirty="0" err="1"/>
              <a:t>nul</a:t>
            </a:r>
            <a:r>
              <a:rPr lang="en-GB" dirty="0"/>
              <a:t> </a:t>
            </a:r>
            <a:r>
              <a:rPr lang="en-GB" dirty="0" err="1"/>
              <a:t>n’oublie</a:t>
            </a:r>
            <a:r>
              <a:rPr lang="en-GB" dirty="0"/>
              <a:t>! by </a:t>
            </a:r>
            <a:r>
              <a:rPr lang="en-GB" dirty="0" err="1"/>
              <a:t>Lazhar</a:t>
            </a:r>
            <a:r>
              <a:rPr lang="en-GB" dirty="0"/>
              <a:t> </a:t>
            </a:r>
            <a:r>
              <a:rPr lang="en-GB" dirty="0" err="1"/>
              <a:t>Hakkar</a:t>
            </a:r>
            <a:r>
              <a:rPr lang="en-GB" dirty="0"/>
              <a:t> </a:t>
            </a:r>
          </a:p>
        </p:txBody>
      </p:sp>
      <p:sp>
        <p:nvSpPr>
          <p:cNvPr id="4" name="Slide Number Placeholder 3"/>
          <p:cNvSpPr>
            <a:spLocks noGrp="1"/>
          </p:cNvSpPr>
          <p:nvPr>
            <p:ph type="sldNum" sz="quarter" idx="5"/>
          </p:nvPr>
        </p:nvSpPr>
        <p:spPr/>
        <p:txBody>
          <a:bodyPr/>
          <a:lstStyle/>
          <a:p>
            <a:fld id="{0E610EB2-9E02-4803-A255-5ECE4FEC31C6}" type="slidenum">
              <a:rPr lang="en-GB" smtClean="0"/>
              <a:t>1</a:t>
            </a:fld>
            <a:endParaRPr lang="en-GB"/>
          </a:p>
        </p:txBody>
      </p:sp>
    </p:spTree>
    <p:extLst>
      <p:ext uri="{BB962C8B-B14F-4D97-AF65-F5344CB8AC3E}">
        <p14:creationId xmlns:p14="http://schemas.microsoft.com/office/powerpoint/2010/main" val="145697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17</a:t>
            </a:fld>
            <a:endParaRPr lang="en-GB"/>
          </a:p>
        </p:txBody>
      </p:sp>
    </p:spTree>
    <p:extLst>
      <p:ext uri="{BB962C8B-B14F-4D97-AF65-F5344CB8AC3E}">
        <p14:creationId xmlns:p14="http://schemas.microsoft.com/office/powerpoint/2010/main" val="14275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18</a:t>
            </a:fld>
            <a:endParaRPr lang="en-GB"/>
          </a:p>
        </p:txBody>
      </p:sp>
    </p:spTree>
    <p:extLst>
      <p:ext uri="{BB962C8B-B14F-4D97-AF65-F5344CB8AC3E}">
        <p14:creationId xmlns:p14="http://schemas.microsoft.com/office/powerpoint/2010/main" val="235978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19</a:t>
            </a:fld>
            <a:endParaRPr lang="en-GB"/>
          </a:p>
        </p:txBody>
      </p:sp>
    </p:spTree>
    <p:extLst>
      <p:ext uri="{BB962C8B-B14F-4D97-AF65-F5344CB8AC3E}">
        <p14:creationId xmlns:p14="http://schemas.microsoft.com/office/powerpoint/2010/main" val="1455069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20</a:t>
            </a:fld>
            <a:endParaRPr lang="en-GB"/>
          </a:p>
        </p:txBody>
      </p:sp>
    </p:spTree>
    <p:extLst>
      <p:ext uri="{BB962C8B-B14F-4D97-AF65-F5344CB8AC3E}">
        <p14:creationId xmlns:p14="http://schemas.microsoft.com/office/powerpoint/2010/main" val="4099407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22</a:t>
            </a:fld>
            <a:endParaRPr lang="en-GB"/>
          </a:p>
        </p:txBody>
      </p:sp>
    </p:spTree>
    <p:extLst>
      <p:ext uri="{BB962C8B-B14F-4D97-AF65-F5344CB8AC3E}">
        <p14:creationId xmlns:p14="http://schemas.microsoft.com/office/powerpoint/2010/main" val="404250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23</a:t>
            </a:fld>
            <a:endParaRPr lang="en-GB"/>
          </a:p>
        </p:txBody>
      </p:sp>
    </p:spTree>
    <p:extLst>
      <p:ext uri="{BB962C8B-B14F-4D97-AF65-F5344CB8AC3E}">
        <p14:creationId xmlns:p14="http://schemas.microsoft.com/office/powerpoint/2010/main" val="238427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24</a:t>
            </a:fld>
            <a:endParaRPr lang="en-GB"/>
          </a:p>
        </p:txBody>
      </p:sp>
    </p:spTree>
    <p:extLst>
      <p:ext uri="{BB962C8B-B14F-4D97-AF65-F5344CB8AC3E}">
        <p14:creationId xmlns:p14="http://schemas.microsoft.com/office/powerpoint/2010/main" val="19215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Artwork 1 by Cronos</a:t>
            </a:r>
          </a:p>
          <a:p>
            <a:r>
              <a:rPr lang="en-GB" dirty="0"/>
              <a:t>Artwork 2 by Cronos</a:t>
            </a:r>
          </a:p>
          <a:p>
            <a:r>
              <a:rPr lang="en-GB" dirty="0"/>
              <a:t>Part of the collective exhibition </a:t>
            </a:r>
            <a:r>
              <a:rPr lang="en-GB" dirty="0" err="1"/>
              <a:t>Moruroa</a:t>
            </a:r>
            <a:r>
              <a:rPr lang="en-GB" dirty="0"/>
              <a:t> Forever, see </a:t>
            </a:r>
            <a:r>
              <a:rPr lang="en-GB"/>
              <a:t>exhibition catalogue at </a:t>
            </a:r>
            <a:r>
              <a:rPr lang="en-GB" sz="18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https://issuu.com/hennessy/docs/moruroa-web/1</a:t>
            </a:r>
            <a:r>
              <a:rPr lang="en-GB" sz="18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p>
          <a:p>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2</a:t>
            </a:fld>
            <a:endParaRPr lang="en-GB"/>
          </a:p>
        </p:txBody>
      </p:sp>
    </p:spTree>
    <p:extLst>
      <p:ext uri="{BB962C8B-B14F-4D97-AF65-F5344CB8AC3E}">
        <p14:creationId xmlns:p14="http://schemas.microsoft.com/office/powerpoint/2010/main" val="326181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3</a:t>
            </a:fld>
            <a:endParaRPr lang="en-GB"/>
          </a:p>
        </p:txBody>
      </p:sp>
    </p:spTree>
    <p:extLst>
      <p:ext uri="{BB962C8B-B14F-4D97-AF65-F5344CB8AC3E}">
        <p14:creationId xmlns:p14="http://schemas.microsoft.com/office/powerpoint/2010/main" val="222264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for image 1: https://world-nuclear.org/nuclear-essentials/how-can-nuclear-combat-climate-change.aspx </a:t>
            </a:r>
          </a:p>
          <a:p>
            <a:r>
              <a:rPr lang="en-GB" dirty="0"/>
              <a:t>Source for image 2: https://www.forbes.com/sites/brentanalexander/2021/08/15/the-ipcc-climate-report-outlines-an-alarming-future-avoiding-the-worst-means-trying-everything/?sh=18ae33b9240b</a:t>
            </a:r>
          </a:p>
        </p:txBody>
      </p:sp>
      <p:sp>
        <p:nvSpPr>
          <p:cNvPr id="4" name="Slide Number Placeholder 3"/>
          <p:cNvSpPr>
            <a:spLocks noGrp="1"/>
          </p:cNvSpPr>
          <p:nvPr>
            <p:ph type="sldNum" sz="quarter" idx="5"/>
          </p:nvPr>
        </p:nvSpPr>
        <p:spPr/>
        <p:txBody>
          <a:bodyPr/>
          <a:lstStyle/>
          <a:p>
            <a:fld id="{0E610EB2-9E02-4803-A255-5ECE4FEC31C6}" type="slidenum">
              <a:rPr lang="en-GB" smtClean="0"/>
              <a:t>4</a:t>
            </a:fld>
            <a:endParaRPr lang="en-GB"/>
          </a:p>
        </p:txBody>
      </p:sp>
    </p:spTree>
    <p:extLst>
      <p:ext uri="{BB962C8B-B14F-4D97-AF65-F5344CB8AC3E}">
        <p14:creationId xmlns:p14="http://schemas.microsoft.com/office/powerpoint/2010/main" val="205145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a:t>
            </a:r>
          </a:p>
          <a:p>
            <a:r>
              <a:rPr lang="en-GB" dirty="0"/>
              <a:t>https://www.francetvinfo.fr/economie/nucleaire-les-centrales-francaises-ne-sont-pas-a-labri-dun-cumul-d-incidents_1654421.html </a:t>
            </a:r>
          </a:p>
        </p:txBody>
      </p:sp>
      <p:sp>
        <p:nvSpPr>
          <p:cNvPr id="4" name="Slide Number Placeholder 3"/>
          <p:cNvSpPr>
            <a:spLocks noGrp="1"/>
          </p:cNvSpPr>
          <p:nvPr>
            <p:ph type="sldNum" sz="quarter" idx="5"/>
          </p:nvPr>
        </p:nvSpPr>
        <p:spPr/>
        <p:txBody>
          <a:bodyPr/>
          <a:lstStyle/>
          <a:p>
            <a:fld id="{0E610EB2-9E02-4803-A255-5ECE4FEC31C6}" type="slidenum">
              <a:rPr lang="en-GB" smtClean="0"/>
              <a:t>5</a:t>
            </a:fld>
            <a:endParaRPr lang="en-GB"/>
          </a:p>
        </p:txBody>
      </p:sp>
    </p:spTree>
    <p:extLst>
      <p:ext uri="{BB962C8B-B14F-4D97-AF65-F5344CB8AC3E}">
        <p14:creationId xmlns:p14="http://schemas.microsoft.com/office/powerpoint/2010/main" val="359471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https://womenslibrary.org.uk/event/weaving-a-transoceanic-web-anti-nuclear-solidarities-between-greenham-women-and-indigenous-communities/ </a:t>
            </a:r>
          </a:p>
        </p:txBody>
      </p:sp>
      <p:sp>
        <p:nvSpPr>
          <p:cNvPr id="4" name="Slide Number Placeholder 3"/>
          <p:cNvSpPr>
            <a:spLocks noGrp="1"/>
          </p:cNvSpPr>
          <p:nvPr>
            <p:ph type="sldNum" sz="quarter" idx="5"/>
          </p:nvPr>
        </p:nvSpPr>
        <p:spPr/>
        <p:txBody>
          <a:bodyPr/>
          <a:lstStyle/>
          <a:p>
            <a:fld id="{0E610EB2-9E02-4803-A255-5ECE4FEC31C6}" type="slidenum">
              <a:rPr lang="en-GB" smtClean="0"/>
              <a:t>13</a:t>
            </a:fld>
            <a:endParaRPr lang="en-GB"/>
          </a:p>
        </p:txBody>
      </p:sp>
    </p:spTree>
    <p:extLst>
      <p:ext uri="{BB962C8B-B14F-4D97-AF65-F5344CB8AC3E}">
        <p14:creationId xmlns:p14="http://schemas.microsoft.com/office/powerpoint/2010/main" val="344364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610EB2-9E02-4803-A255-5ECE4FEC31C6}" type="slidenum">
              <a:rPr lang="en-GB" smtClean="0"/>
              <a:t>14</a:t>
            </a:fld>
            <a:endParaRPr lang="en-GB"/>
          </a:p>
        </p:txBody>
      </p:sp>
    </p:spTree>
    <p:extLst>
      <p:ext uri="{BB962C8B-B14F-4D97-AF65-F5344CB8AC3E}">
        <p14:creationId xmlns:p14="http://schemas.microsoft.com/office/powerpoint/2010/main" val="194032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https://www.thelancet.com/journals/lancet/article/PIIS0140-6736(15)61037-6/fulltext</a:t>
            </a:r>
          </a:p>
        </p:txBody>
      </p:sp>
      <p:sp>
        <p:nvSpPr>
          <p:cNvPr id="4" name="Slide Number Placeholder 3"/>
          <p:cNvSpPr>
            <a:spLocks noGrp="1"/>
          </p:cNvSpPr>
          <p:nvPr>
            <p:ph type="sldNum" sz="quarter" idx="5"/>
          </p:nvPr>
        </p:nvSpPr>
        <p:spPr/>
        <p:txBody>
          <a:bodyPr/>
          <a:lstStyle/>
          <a:p>
            <a:fld id="{0E610EB2-9E02-4803-A255-5ECE4FEC31C6}" type="slidenum">
              <a:rPr lang="en-GB" smtClean="0"/>
              <a:t>15</a:t>
            </a:fld>
            <a:endParaRPr lang="en-GB"/>
          </a:p>
        </p:txBody>
      </p:sp>
    </p:spTree>
    <p:extLst>
      <p:ext uri="{BB962C8B-B14F-4D97-AF65-F5344CB8AC3E}">
        <p14:creationId xmlns:p14="http://schemas.microsoft.com/office/powerpoint/2010/main" val="248809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https://www.aps.dz/en/algeria/22816-call-to-declare-13-february-national-day-of-french-nuclear-tests-victims</a:t>
            </a:r>
          </a:p>
        </p:txBody>
      </p:sp>
      <p:sp>
        <p:nvSpPr>
          <p:cNvPr id="4" name="Slide Number Placeholder 3"/>
          <p:cNvSpPr>
            <a:spLocks noGrp="1"/>
          </p:cNvSpPr>
          <p:nvPr>
            <p:ph type="sldNum" sz="quarter" idx="5"/>
          </p:nvPr>
        </p:nvSpPr>
        <p:spPr/>
        <p:txBody>
          <a:bodyPr/>
          <a:lstStyle/>
          <a:p>
            <a:fld id="{0E610EB2-9E02-4803-A255-5ECE4FEC31C6}" type="slidenum">
              <a:rPr lang="en-GB" smtClean="0"/>
              <a:t>16</a:t>
            </a:fld>
            <a:endParaRPr lang="en-GB"/>
          </a:p>
        </p:txBody>
      </p:sp>
    </p:spTree>
    <p:extLst>
      <p:ext uri="{BB962C8B-B14F-4D97-AF65-F5344CB8AC3E}">
        <p14:creationId xmlns:p14="http://schemas.microsoft.com/office/powerpoint/2010/main" val="78222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A04F-AA6F-506D-D962-651EE3DAD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EE6630-96E3-68D0-5139-25BA0624B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9F0EC9-FCF4-FABD-B3EB-C57434654B67}"/>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5" name="Footer Placeholder 4">
            <a:extLst>
              <a:ext uri="{FF2B5EF4-FFF2-40B4-BE49-F238E27FC236}">
                <a16:creationId xmlns:a16="http://schemas.microsoft.com/office/drawing/2014/main" id="{F6DE27AA-FB4E-27BB-10D2-F1B9B2E823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9B2434-B606-17D8-1A0E-78F3A4BB74DB}"/>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337534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7001-EDFB-248E-0A05-47B02E1A29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989E7D-336B-35A6-88A5-70467C503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4BD5C9-8738-D498-F03F-22599D2C60A3}"/>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5" name="Footer Placeholder 4">
            <a:extLst>
              <a:ext uri="{FF2B5EF4-FFF2-40B4-BE49-F238E27FC236}">
                <a16:creationId xmlns:a16="http://schemas.microsoft.com/office/drawing/2014/main" id="{37B14B25-AF3B-4B3F-C47E-ED721012B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401680-64C0-7582-1C71-074CF0497538}"/>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324503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7D24F-F885-218A-94E4-2BDA5194AD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6410DA-1DAB-7C0A-3EDA-BFF6EBC52D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0BDE9-A973-6B9F-7864-0263294AF469}"/>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5" name="Footer Placeholder 4">
            <a:extLst>
              <a:ext uri="{FF2B5EF4-FFF2-40B4-BE49-F238E27FC236}">
                <a16:creationId xmlns:a16="http://schemas.microsoft.com/office/drawing/2014/main" id="{5D5B707D-A3F4-D51B-D2CA-8656F72A8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765C51-A215-68BA-9525-2CE2A00326E2}"/>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313622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B8EE-CF5E-B024-3F46-113AD3A744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5BFA28-36EC-D8C6-4A72-42B832687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658852-AC0F-0D0D-B548-D30F1F31E965}"/>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5" name="Footer Placeholder 4">
            <a:extLst>
              <a:ext uri="{FF2B5EF4-FFF2-40B4-BE49-F238E27FC236}">
                <a16:creationId xmlns:a16="http://schemas.microsoft.com/office/drawing/2014/main" id="{54DF09B0-92AA-1C3D-0914-9B9850E65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751AC-3930-B83D-6DA6-2DE6BFDE6B39}"/>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7663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01A6-ACDC-B483-8E3B-646E27615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5EADA1-BE1B-48A2-455B-8A1D30486B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3C2CF-C920-3C9C-644E-1D832C1D3F02}"/>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5" name="Footer Placeholder 4">
            <a:extLst>
              <a:ext uri="{FF2B5EF4-FFF2-40B4-BE49-F238E27FC236}">
                <a16:creationId xmlns:a16="http://schemas.microsoft.com/office/drawing/2014/main" id="{286BC707-005C-1078-13EE-6F167F140D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9B794E-1360-33E4-7876-D814EA158942}"/>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161168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F3A1-A119-A260-3301-25D230448F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E9C776-0A73-EC29-DD3A-D3DF756F5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592C31-2742-C5ED-BCC7-52849C78E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EA6483-1221-4D8D-9A3D-6B7E2F06A4F1}"/>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6" name="Footer Placeholder 5">
            <a:extLst>
              <a:ext uri="{FF2B5EF4-FFF2-40B4-BE49-F238E27FC236}">
                <a16:creationId xmlns:a16="http://schemas.microsoft.com/office/drawing/2014/main" id="{F52A4E5D-854B-3002-2C14-8160DA79D5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66AC16-A870-3CE6-2B91-16CF2E3FD0F0}"/>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319874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CA22-CB9B-4981-C110-468F550BD3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540229-972C-E206-7EF4-6762D64EA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48A72-72B8-9A81-9052-407D4F69F2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B10A13-8A1D-9CB6-97C0-276873C0E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45B830-A9E8-FEDD-032A-FC599A4C91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8DA3E2-7AE2-9C40-9E3A-D7A66A719FB1}"/>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8" name="Footer Placeholder 7">
            <a:extLst>
              <a:ext uri="{FF2B5EF4-FFF2-40B4-BE49-F238E27FC236}">
                <a16:creationId xmlns:a16="http://schemas.microsoft.com/office/drawing/2014/main" id="{E1CD3F10-C9B5-8256-64CB-07D2B000B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34882E-646A-2115-EEFA-B3E8B556FC28}"/>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46861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1AF9-2B9C-A530-4743-9FF0E54955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908563-763B-9F5F-2C61-DBD9195220C8}"/>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4" name="Footer Placeholder 3">
            <a:extLst>
              <a:ext uri="{FF2B5EF4-FFF2-40B4-BE49-F238E27FC236}">
                <a16:creationId xmlns:a16="http://schemas.microsoft.com/office/drawing/2014/main" id="{A5720476-CD2A-EFFF-D09D-BB5736AD0A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6AE38A-2F33-C69B-7CF6-5281B4020BA7}"/>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219189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C7E46-B325-4147-E5C1-E664B8E496D4}"/>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3" name="Footer Placeholder 2">
            <a:extLst>
              <a:ext uri="{FF2B5EF4-FFF2-40B4-BE49-F238E27FC236}">
                <a16:creationId xmlns:a16="http://schemas.microsoft.com/office/drawing/2014/main" id="{DBE49A77-34A2-C4F2-4D21-1EC5E7F488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29908-2693-1554-A0BC-716F10A8695A}"/>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165362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9AEA-75E1-B966-41B2-8CC266A61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240777-FD67-CA46-AB73-CF3BCBF997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9649C1-4378-8816-B9CA-630E59A4A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9CF62-17A2-7FA2-415A-8DB37D17CE3E}"/>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6" name="Footer Placeholder 5">
            <a:extLst>
              <a:ext uri="{FF2B5EF4-FFF2-40B4-BE49-F238E27FC236}">
                <a16:creationId xmlns:a16="http://schemas.microsoft.com/office/drawing/2014/main" id="{EEEE795E-46C1-DA2D-8FF2-97989F928F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461882-716B-0589-4DA3-0FD34AF65576}"/>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155986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7F77-1DFD-CA6D-0C85-A7127052E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28F3B6-D24F-1000-6BDE-EA9D37F1E9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A4BFA6-9180-56C1-9F3E-005D3D523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B941D-50FE-8CA1-45C9-4652996FF440}"/>
              </a:ext>
            </a:extLst>
          </p:cNvPr>
          <p:cNvSpPr>
            <a:spLocks noGrp="1"/>
          </p:cNvSpPr>
          <p:nvPr>
            <p:ph type="dt" sz="half" idx="10"/>
          </p:nvPr>
        </p:nvSpPr>
        <p:spPr/>
        <p:txBody>
          <a:bodyPr/>
          <a:lstStyle/>
          <a:p>
            <a:fld id="{8EE7111F-49D1-42AE-977E-EA718A450322}" type="datetimeFigureOut">
              <a:rPr lang="en-GB" smtClean="0"/>
              <a:t>13/02/2024</a:t>
            </a:fld>
            <a:endParaRPr lang="en-GB"/>
          </a:p>
        </p:txBody>
      </p:sp>
      <p:sp>
        <p:nvSpPr>
          <p:cNvPr id="6" name="Footer Placeholder 5">
            <a:extLst>
              <a:ext uri="{FF2B5EF4-FFF2-40B4-BE49-F238E27FC236}">
                <a16:creationId xmlns:a16="http://schemas.microsoft.com/office/drawing/2014/main" id="{08F8A752-7036-ED75-8275-4B3193495B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81735A-F14B-5877-3581-81402B8FCD00}"/>
              </a:ext>
            </a:extLst>
          </p:cNvPr>
          <p:cNvSpPr>
            <a:spLocks noGrp="1"/>
          </p:cNvSpPr>
          <p:nvPr>
            <p:ph type="sldNum" sz="quarter" idx="12"/>
          </p:nvPr>
        </p:nvSpPr>
        <p:spPr/>
        <p:txBody>
          <a:bodyPr/>
          <a:lstStyle/>
          <a:p>
            <a:fld id="{F3B6B9FB-E823-4A54-94F4-920B7F49AEB1}" type="slidenum">
              <a:rPr lang="en-GB" smtClean="0"/>
              <a:t>‹#›</a:t>
            </a:fld>
            <a:endParaRPr lang="en-GB"/>
          </a:p>
        </p:txBody>
      </p:sp>
    </p:spTree>
    <p:extLst>
      <p:ext uri="{BB962C8B-B14F-4D97-AF65-F5344CB8AC3E}">
        <p14:creationId xmlns:p14="http://schemas.microsoft.com/office/powerpoint/2010/main" val="8253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AFC56-A71B-94E4-A846-FCF9CDDCF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C2560D-07F0-E63E-03F5-D057E87F0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1981F-9C6A-37C9-1AA3-A737774195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7111F-49D1-42AE-977E-EA718A450322}" type="datetimeFigureOut">
              <a:rPr lang="en-GB" smtClean="0"/>
              <a:t>13/02/2024</a:t>
            </a:fld>
            <a:endParaRPr lang="en-GB"/>
          </a:p>
        </p:txBody>
      </p:sp>
      <p:sp>
        <p:nvSpPr>
          <p:cNvPr id="5" name="Footer Placeholder 4">
            <a:extLst>
              <a:ext uri="{FF2B5EF4-FFF2-40B4-BE49-F238E27FC236}">
                <a16:creationId xmlns:a16="http://schemas.microsoft.com/office/drawing/2014/main" id="{83A2488B-3710-2F05-9FFC-20825A65A2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B92339-D920-428B-631F-AEE782A38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6B9FB-E823-4A54-94F4-920B7F49AEB1}" type="slidenum">
              <a:rPr lang="en-GB" smtClean="0"/>
              <a:t>‹#›</a:t>
            </a:fld>
            <a:endParaRPr lang="en-GB"/>
          </a:p>
        </p:txBody>
      </p:sp>
    </p:spTree>
    <p:extLst>
      <p:ext uri="{BB962C8B-B14F-4D97-AF65-F5344CB8AC3E}">
        <p14:creationId xmlns:p14="http://schemas.microsoft.com/office/powerpoint/2010/main" val="3936807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lin-rolland@bangor.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www.ecomodlang.com/resources/plougon-plogoff/"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uclear-risks.org/en/hibakusha-worldwide/reggane.html#:~:text=The%20French%20army%20conducted%20four,cancer%2C%20infertility%20and%20genetic%20muta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uclear-risks.org/en/hibakusha-worldwide/fangataufa-and-moruroa.html?L=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moruroa-file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80/14791420802632103" TargetMode="External"/><Relationship Id="rId2" Type="http://schemas.openxmlformats.org/officeDocument/2006/relationships/hyperlink" Target="https://averyreview.com/issues/58/saharanism-inthe-sonoran" TargetMode="External"/><Relationship Id="rId1" Type="http://schemas.openxmlformats.org/officeDocument/2006/relationships/slideLayout" Target="../slideLayouts/slideLayout2.xml"/><Relationship Id="rId5" Type="http://schemas.openxmlformats.org/officeDocument/2006/relationships/hyperlink" Target="https://mediaclip.ina.fr/fr/i19021262-defense-des-essais-nucleaires-francais-jules-moch-a-l-onu.html" TargetMode="External"/><Relationship Id="rId4" Type="http://schemas.openxmlformats.org/officeDocument/2006/relationships/hyperlink" Target="https://www.vie-publique.fr/discours/198041-declaration-de-m-francois-hollande-president-de-la-republique-sur-l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lysee.fr/emmanuel-macron/2021/07/28/discours-du-president-emmanuel-macron-depuis-papeete" TargetMode="External"/><Relationship Id="rId2" Type="http://schemas.openxmlformats.org/officeDocument/2006/relationships/hyperlink" Target="https://www.lemonde.fr/archives/article/1960/02/15/le-general-de-gaulle-hourra-pour-la-france_2099729_1819218.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greenpeace.org.uk/challenges/nuclear-pow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s://world-nuclear.org/nuclear-essentials/how-can-nuclear-combat-climate-change.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E1BBC-0176-951C-7663-3240C4C25CAE}"/>
              </a:ext>
            </a:extLst>
          </p:cNvPr>
          <p:cNvSpPr>
            <a:spLocks noGrp="1"/>
          </p:cNvSpPr>
          <p:nvPr>
            <p:ph type="ctrTitle"/>
          </p:nvPr>
        </p:nvSpPr>
        <p:spPr>
          <a:xfrm>
            <a:off x="633446" y="640081"/>
            <a:ext cx="6562262" cy="3849244"/>
          </a:xfrm>
          <a:noFill/>
        </p:spPr>
        <p:txBody>
          <a:bodyPr>
            <a:normAutofit/>
          </a:bodyPr>
          <a:lstStyle/>
          <a:p>
            <a:pPr algn="r"/>
            <a:r>
              <a:rPr lang="en-GB"/>
              <a:t>LXE-3011 Languages and Ecologies </a:t>
            </a:r>
          </a:p>
        </p:txBody>
      </p:sp>
      <p:sp>
        <p:nvSpPr>
          <p:cNvPr id="3" name="Subtitle 2">
            <a:extLst>
              <a:ext uri="{FF2B5EF4-FFF2-40B4-BE49-F238E27FC236}">
                <a16:creationId xmlns:a16="http://schemas.microsoft.com/office/drawing/2014/main" id="{E0840A08-F47A-C319-BAD7-CA767A901976}"/>
              </a:ext>
            </a:extLst>
          </p:cNvPr>
          <p:cNvSpPr>
            <a:spLocks noGrp="1"/>
          </p:cNvSpPr>
          <p:nvPr>
            <p:ph type="subTitle" idx="1"/>
          </p:nvPr>
        </p:nvSpPr>
        <p:spPr>
          <a:xfrm>
            <a:off x="633446" y="4627755"/>
            <a:ext cx="6562262" cy="1590165"/>
          </a:xfrm>
          <a:noFill/>
        </p:spPr>
        <p:txBody>
          <a:bodyPr>
            <a:normAutofit fontScale="92500" lnSpcReduction="20000"/>
          </a:bodyPr>
          <a:lstStyle/>
          <a:p>
            <a:pPr algn="r"/>
            <a:r>
              <a:rPr lang="en-GB" sz="2200" dirty="0"/>
              <a:t>Week 2</a:t>
            </a:r>
          </a:p>
          <a:p>
            <a:pPr algn="r"/>
            <a:r>
              <a:rPr lang="en-GB" sz="2200" dirty="0"/>
              <a:t>Lecture: Nuclear France, French nuclear imperialism</a:t>
            </a:r>
          </a:p>
          <a:p>
            <a:pPr algn="r"/>
            <a:r>
              <a:rPr lang="en-GB" sz="2200" dirty="0"/>
              <a:t>Seminar: Algerian and Polynesian anti-nuclear decolonial visual arts</a:t>
            </a:r>
          </a:p>
          <a:p>
            <a:pPr algn="r"/>
            <a:r>
              <a:rPr lang="en-GB" sz="2200" dirty="0"/>
              <a:t>Dr Armelle Blin-Rolland (</a:t>
            </a:r>
            <a:r>
              <a:rPr lang="en-GB" sz="2200" dirty="0" err="1">
                <a:hlinkClick r:id="rId3"/>
              </a:rPr>
              <a:t>a</a:t>
            </a:r>
            <a:r>
              <a:rPr lang="en-GB" sz="2200" err="1">
                <a:hlinkClick r:id="rId3"/>
              </a:rPr>
              <a:t>.</a:t>
            </a:r>
            <a:r>
              <a:rPr lang="en-GB" sz="2200">
                <a:hlinkClick r:id="rId3"/>
              </a:rPr>
              <a:t>blin-rolland@bangor.ac.uk</a:t>
            </a:r>
            <a:r>
              <a:rPr lang="en-GB" sz="2200"/>
              <a:t>)</a:t>
            </a:r>
          </a:p>
        </p:txBody>
      </p:sp>
      <p:pic>
        <p:nvPicPr>
          <p:cNvPr id="4" name="Picture 3">
            <a:extLst>
              <a:ext uri="{FF2B5EF4-FFF2-40B4-BE49-F238E27FC236}">
                <a16:creationId xmlns:a16="http://schemas.microsoft.com/office/drawing/2014/main" id="{E5B0FE8E-4A96-5195-50E7-C89193C7360E}"/>
              </a:ext>
            </a:extLst>
          </p:cNvPr>
          <p:cNvPicPr>
            <a:picLocks noChangeAspect="1"/>
          </p:cNvPicPr>
          <p:nvPr/>
        </p:nvPicPr>
        <p:blipFill rotWithShape="1">
          <a:blip r:embed="rId4"/>
          <a:srcRect t="5241" r="2" b="2"/>
          <a:stretch/>
        </p:blipFill>
        <p:spPr>
          <a:xfrm>
            <a:off x="7552944" y="10"/>
            <a:ext cx="4636008" cy="6857990"/>
          </a:xfrm>
          <a:prstGeom prst="rect">
            <a:avLst/>
          </a:prstGeom>
        </p:spPr>
      </p:pic>
    </p:spTree>
    <p:extLst>
      <p:ext uri="{BB962C8B-B14F-4D97-AF65-F5344CB8AC3E}">
        <p14:creationId xmlns:p14="http://schemas.microsoft.com/office/powerpoint/2010/main" val="331917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9" name="Rectangle 924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1" name="Rectangle 925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57" name="Group 9256">
            <a:extLst>
              <a:ext uri="{FF2B5EF4-FFF2-40B4-BE49-F238E27FC236}">
                <a16:creationId xmlns:a16="http://schemas.microsoft.com/office/drawing/2014/main" id="{7F85096F-E650-46D6-834C-4054E37702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9237" name="Oval 9236">
              <a:extLst>
                <a:ext uri="{FF2B5EF4-FFF2-40B4-BE49-F238E27FC236}">
                  <a16:creationId xmlns:a16="http://schemas.microsoft.com/office/drawing/2014/main" id="{5061BE38-1DAF-49A1-AA3A-7BEB3399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9" name="Oval 9258">
              <a:extLst>
                <a:ext uri="{FF2B5EF4-FFF2-40B4-BE49-F238E27FC236}">
                  <a16:creationId xmlns:a16="http://schemas.microsoft.com/office/drawing/2014/main" id="{F8EFFF24-FCC8-4379-9678-AB3311535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9" name="Oval 9238">
              <a:extLst>
                <a:ext uri="{FF2B5EF4-FFF2-40B4-BE49-F238E27FC236}">
                  <a16:creationId xmlns:a16="http://schemas.microsoft.com/office/drawing/2014/main" id="{1492E8F9-AD41-4334-B292-1AB0F238D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5" name="Oval 9264">
              <a:extLst>
                <a:ext uri="{FF2B5EF4-FFF2-40B4-BE49-F238E27FC236}">
                  <a16:creationId xmlns:a16="http://schemas.microsoft.com/office/drawing/2014/main" id="{474B130F-6E67-4737-BE99-2E32DED07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41" name="Oval 9240">
              <a:extLst>
                <a:ext uri="{FF2B5EF4-FFF2-40B4-BE49-F238E27FC236}">
                  <a16:creationId xmlns:a16="http://schemas.microsoft.com/office/drawing/2014/main" id="{3139C3CB-D4E4-4316-81BE-6D82DB67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6" name="Oval 9265">
              <a:extLst>
                <a:ext uri="{FF2B5EF4-FFF2-40B4-BE49-F238E27FC236}">
                  <a16:creationId xmlns:a16="http://schemas.microsoft.com/office/drawing/2014/main" id="{B156963E-8E83-4807-8E22-2CB7D45F1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18" name="Picture 2" descr="La colère dans le vent - de Amina Weira - Gresea">
            <a:extLst>
              <a:ext uri="{FF2B5EF4-FFF2-40B4-BE49-F238E27FC236}">
                <a16:creationId xmlns:a16="http://schemas.microsoft.com/office/drawing/2014/main" id="{D88699A7-9BE8-B7FF-582D-F3647EE8E5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6765" y="440815"/>
            <a:ext cx="2141552" cy="3218180"/>
          </a:xfrm>
          <a:prstGeom prst="rect">
            <a:avLst/>
          </a:prstGeom>
          <a:noFill/>
          <a:extLst>
            <a:ext uri="{909E8E84-426E-40DD-AFC4-6F175D3DCCD1}">
              <a14:hiddenFill xmlns:a14="http://schemas.microsoft.com/office/drawing/2010/main">
                <a:solidFill>
                  <a:srgbClr val="FFFFFF"/>
                </a:solidFill>
              </a14:hiddenFill>
            </a:ext>
          </a:extLst>
        </p:spPr>
      </p:pic>
      <p:grpSp>
        <p:nvGrpSpPr>
          <p:cNvPr id="9244" name="Group 9243">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584794"/>
            <a:ext cx="304800" cy="429768"/>
            <a:chOff x="215328" y="-46937"/>
            <a:chExt cx="304800" cy="2773841"/>
          </a:xfrm>
        </p:grpSpPr>
        <p:cxnSp>
          <p:nvCxnSpPr>
            <p:cNvPr id="9245" name="Straight Connector 9244">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46" name="Straight Connector 9245">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47" name="Straight Connector 9246">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48" name="Straight Connector 9247">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9222" name="Picture 6" descr="Into Eternity: A Film for the Future (2010) - IMDb">
            <a:extLst>
              <a:ext uri="{FF2B5EF4-FFF2-40B4-BE49-F238E27FC236}">
                <a16:creationId xmlns:a16="http://schemas.microsoft.com/office/drawing/2014/main" id="{CCDBFB5B-DC13-97AF-6A7A-08F2808981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4167" y="440815"/>
            <a:ext cx="2172271" cy="3218180"/>
          </a:xfrm>
          <a:prstGeom prst="rect">
            <a:avLst/>
          </a:prstGeom>
          <a:noFill/>
          <a:extLst>
            <a:ext uri="{909E8E84-426E-40DD-AFC4-6F175D3DCCD1}">
              <a14:hiddenFill xmlns:a14="http://schemas.microsoft.com/office/drawing/2010/main">
                <a:solidFill>
                  <a:srgbClr val="FFFFFF"/>
                </a:solidFill>
              </a14:hiddenFill>
            </a:ext>
          </a:extLst>
        </p:spPr>
      </p:pic>
      <p:sp>
        <p:nvSpPr>
          <p:cNvPr id="9250" name="Rectangle 924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52" name="Group 925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253" name="Straight Connector 925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54" name="Straight Connector 925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55" name="Straight Connector 925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56" name="Straight Connector 925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9220" name="Picture 4" descr="Cent mille ans, bd chez La revue dessinée de Bonneau, D'Allens, Guillard">
            <a:extLst>
              <a:ext uri="{FF2B5EF4-FFF2-40B4-BE49-F238E27FC236}">
                <a16:creationId xmlns:a16="http://schemas.microsoft.com/office/drawing/2014/main" id="{1D44D0B7-243E-CD10-A153-EB34AD9F9B0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51569" y="440815"/>
            <a:ext cx="2461907" cy="3218180"/>
          </a:xfrm>
          <a:prstGeom prst="rect">
            <a:avLst/>
          </a:prstGeom>
          <a:noFill/>
          <a:extLst>
            <a:ext uri="{909E8E84-426E-40DD-AFC4-6F175D3DCCD1}">
              <a14:hiddenFill xmlns:a14="http://schemas.microsoft.com/office/drawing/2010/main">
                <a:solidFill>
                  <a:srgbClr val="FFFFFF"/>
                </a:solidFill>
              </a14:hiddenFill>
            </a:ext>
          </a:extLst>
        </p:spPr>
      </p:pic>
      <p:sp>
        <p:nvSpPr>
          <p:cNvPr id="9258" name="Rectangle 925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60" name="Group 925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261" name="Straight Connector 926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62" name="Straight Connector 926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63" name="Straight Connector 926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64" name="Straight Connector 926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5542BDF-D24F-BD82-F3C3-558D4E1B9F7A}"/>
              </a:ext>
            </a:extLst>
          </p:cNvPr>
          <p:cNvSpPr>
            <a:spLocks noGrp="1"/>
          </p:cNvSpPr>
          <p:nvPr>
            <p:ph type="title"/>
          </p:nvPr>
        </p:nvSpPr>
        <p:spPr>
          <a:xfrm>
            <a:off x="630936" y="4018137"/>
            <a:ext cx="4550664" cy="2129586"/>
          </a:xfrm>
          <a:noFill/>
        </p:spPr>
        <p:txBody>
          <a:bodyPr anchor="t">
            <a:normAutofit/>
          </a:bodyPr>
          <a:lstStyle/>
          <a:p>
            <a:r>
              <a:rPr lang="en-GB" sz="4800">
                <a:solidFill>
                  <a:schemeClr val="bg1"/>
                </a:solidFill>
              </a:rPr>
              <a:t>Nuclear as ‘clean’, ‘green’ energy</a:t>
            </a:r>
          </a:p>
        </p:txBody>
      </p:sp>
      <p:sp>
        <p:nvSpPr>
          <p:cNvPr id="3" name="Content Placeholder 2">
            <a:extLst>
              <a:ext uri="{FF2B5EF4-FFF2-40B4-BE49-F238E27FC236}">
                <a16:creationId xmlns:a16="http://schemas.microsoft.com/office/drawing/2014/main" id="{E51C514E-0C20-06FB-72B0-19FF846ED176}"/>
              </a:ext>
            </a:extLst>
          </p:cNvPr>
          <p:cNvSpPr>
            <a:spLocks noGrp="1"/>
          </p:cNvSpPr>
          <p:nvPr>
            <p:ph idx="1"/>
          </p:nvPr>
        </p:nvSpPr>
        <p:spPr>
          <a:xfrm>
            <a:off x="5486080" y="4018143"/>
            <a:ext cx="5994666" cy="2129599"/>
          </a:xfrm>
          <a:noFill/>
        </p:spPr>
        <p:txBody>
          <a:bodyPr anchor="t">
            <a:normAutofit fontScale="92500" lnSpcReduction="20000"/>
          </a:bodyPr>
          <a:lstStyle/>
          <a:p>
            <a:r>
              <a:rPr lang="en-GB" dirty="0">
                <a:solidFill>
                  <a:schemeClr val="bg1"/>
                </a:solidFill>
              </a:rPr>
              <a:t>issue of </a:t>
            </a:r>
            <a:r>
              <a:rPr lang="en-GB" dirty="0" err="1">
                <a:solidFill>
                  <a:schemeClr val="bg1"/>
                </a:solidFill>
              </a:rPr>
              <a:t>extractivism</a:t>
            </a:r>
            <a:r>
              <a:rPr lang="en-GB" dirty="0">
                <a:solidFill>
                  <a:schemeClr val="bg1"/>
                </a:solidFill>
              </a:rPr>
              <a:t> (e.g. Niger)</a:t>
            </a:r>
          </a:p>
          <a:p>
            <a:r>
              <a:rPr lang="en-GB" dirty="0">
                <a:solidFill>
                  <a:schemeClr val="bg1"/>
                </a:solidFill>
              </a:rPr>
              <a:t>issue of security and health &amp; environmental impacts (ageing reactors)</a:t>
            </a:r>
          </a:p>
          <a:p>
            <a:r>
              <a:rPr lang="en-GB" dirty="0">
                <a:solidFill>
                  <a:schemeClr val="bg1"/>
                </a:solidFill>
              </a:rPr>
              <a:t>issue of waste (</a:t>
            </a:r>
            <a:r>
              <a:rPr lang="en-GB" i="1" dirty="0">
                <a:solidFill>
                  <a:schemeClr val="bg1"/>
                </a:solidFill>
              </a:rPr>
              <a:t>100,000 years</a:t>
            </a:r>
            <a:r>
              <a:rPr lang="en-GB" dirty="0">
                <a:solidFill>
                  <a:schemeClr val="bg1"/>
                </a:solidFill>
              </a:rPr>
              <a:t>, </a:t>
            </a:r>
            <a:r>
              <a:rPr lang="en-GB" i="1" dirty="0">
                <a:solidFill>
                  <a:schemeClr val="bg1"/>
                </a:solidFill>
              </a:rPr>
              <a:t>Into Eternity</a:t>
            </a:r>
            <a:r>
              <a:rPr lang="en-GB" dirty="0">
                <a:solidFill>
                  <a:schemeClr val="bg1"/>
                </a:solidFill>
              </a:rPr>
              <a:t>)</a:t>
            </a:r>
            <a:endParaRPr lang="en-GB" sz="1800" dirty="0">
              <a:solidFill>
                <a:schemeClr val="bg1"/>
              </a:solidFill>
            </a:endParaRPr>
          </a:p>
        </p:txBody>
      </p:sp>
    </p:spTree>
    <p:extLst>
      <p:ext uri="{BB962C8B-B14F-4D97-AF65-F5344CB8AC3E}">
        <p14:creationId xmlns:p14="http://schemas.microsoft.com/office/powerpoint/2010/main" val="343317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77" name="Rectangle 4176">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skeleton holding a scythe and a skull&#10;&#10;Description automatically generated">
            <a:extLst>
              <a:ext uri="{FF2B5EF4-FFF2-40B4-BE49-F238E27FC236}">
                <a16:creationId xmlns:a16="http://schemas.microsoft.com/office/drawing/2014/main" id="{CEBE3F09-D390-0289-D7C4-A83C970702F5}"/>
              </a:ext>
            </a:extLst>
          </p:cNvPr>
          <p:cNvPicPr>
            <a:picLocks noChangeAspect="1"/>
          </p:cNvPicPr>
          <p:nvPr/>
        </p:nvPicPr>
        <p:blipFill rotWithShape="1">
          <a:blip r:embed="rId2"/>
          <a:srcRect t="9841" r="1" b="18119"/>
          <a:stretch/>
        </p:blipFill>
        <p:spPr>
          <a:xfrm>
            <a:off x="20" y="10"/>
            <a:ext cx="2970445" cy="3383269"/>
          </a:xfrm>
          <a:prstGeom prst="rect">
            <a:avLst/>
          </a:prstGeom>
        </p:spPr>
      </p:pic>
      <p:pic>
        <p:nvPicPr>
          <p:cNvPr id="4100" name="Picture 4" descr="Marées noires (Les) | EHNE">
            <a:extLst>
              <a:ext uri="{FF2B5EF4-FFF2-40B4-BE49-F238E27FC236}">
                <a16:creationId xmlns:a16="http://schemas.microsoft.com/office/drawing/2014/main" id="{6CBD8D57-FAEC-AE92-BE51-491EC252D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68" r="1044" b="-4"/>
          <a:stretch/>
        </p:blipFill>
        <p:spPr bwMode="auto">
          <a:xfrm>
            <a:off x="3072956" y="10"/>
            <a:ext cx="2970465"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logoff, des pierres contre des fusils, le film d'une mobilisation  citoyenne exemplaire, réalisé par Nicole et Félix Le Garrec">
            <a:extLst>
              <a:ext uri="{FF2B5EF4-FFF2-40B4-BE49-F238E27FC236}">
                <a16:creationId xmlns:a16="http://schemas.microsoft.com/office/drawing/2014/main" id="{32E5072A-C0A8-8365-4E12-A14A7D2D25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35" r="26931" b="-2"/>
          <a:stretch/>
        </p:blipFill>
        <p:spPr bwMode="auto">
          <a:xfrm>
            <a:off x="6145909"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utocollant | Nukleel ? Nann trugarez">
            <a:extLst>
              <a:ext uri="{FF2B5EF4-FFF2-40B4-BE49-F238E27FC236}">
                <a16:creationId xmlns:a16="http://schemas.microsoft.com/office/drawing/2014/main" id="{298813D6-241F-825F-7DE7-6AE6439030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133" r="10278" b="3"/>
          <a:stretch/>
        </p:blipFill>
        <p:spPr bwMode="auto">
          <a:xfrm>
            <a:off x="9220200"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LOGOFF DES PIERRES CONTRE DES FUSILS / Sortie nationale - Films en Bretagne">
            <a:extLst>
              <a:ext uri="{FF2B5EF4-FFF2-40B4-BE49-F238E27FC236}">
                <a16:creationId xmlns:a16="http://schemas.microsoft.com/office/drawing/2014/main" id="{9E0F86EF-1735-012D-A8C8-9BC400307C6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491"/>
          <a:stretch/>
        </p:blipFill>
        <p:spPr bwMode="auto">
          <a:xfrm>
            <a:off x="-1018" y="3474720"/>
            <a:ext cx="6044438" cy="3383280"/>
          </a:xfrm>
          <a:prstGeom prst="rect">
            <a:avLst/>
          </a:prstGeom>
          <a:noFill/>
          <a:extLst>
            <a:ext uri="{909E8E84-426E-40DD-AFC4-6F175D3DCCD1}">
              <a14:hiddenFill xmlns:a14="http://schemas.microsoft.com/office/drawing/2010/main">
                <a:solidFill>
                  <a:srgbClr val="FFFFFF"/>
                </a:solidFill>
              </a14:hiddenFill>
            </a:ext>
          </a:extLst>
        </p:spPr>
      </p:pic>
      <p:sp>
        <p:nvSpPr>
          <p:cNvPr id="4179" name="Rectangle 4178">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35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E4C432-A1ED-B94B-6174-E2C2352261D8}"/>
              </a:ext>
            </a:extLst>
          </p:cNvPr>
          <p:cNvSpPr>
            <a:spLocks noGrp="1"/>
          </p:cNvSpPr>
          <p:nvPr>
            <p:ph type="title"/>
          </p:nvPr>
        </p:nvSpPr>
        <p:spPr>
          <a:xfrm>
            <a:off x="6491653" y="3799271"/>
            <a:ext cx="5193748" cy="1261243"/>
          </a:xfrm>
        </p:spPr>
        <p:txBody>
          <a:bodyPr>
            <a:normAutofit/>
          </a:bodyPr>
          <a:lstStyle/>
          <a:p>
            <a:r>
              <a:rPr lang="en-GB" sz="2800" dirty="0">
                <a:solidFill>
                  <a:srgbClr val="FFFFFF"/>
                </a:solidFill>
              </a:rPr>
              <a:t>Anti-nuclear activism in the Hexagon: the case of </a:t>
            </a:r>
            <a:r>
              <a:rPr lang="en-GB" sz="2800" dirty="0" err="1">
                <a:solidFill>
                  <a:srgbClr val="FFFFFF"/>
                </a:solidFill>
              </a:rPr>
              <a:t>Plogoff</a:t>
            </a:r>
            <a:r>
              <a:rPr lang="en-GB" sz="2800" dirty="0">
                <a:solidFill>
                  <a:srgbClr val="FFFFFF"/>
                </a:solidFill>
              </a:rPr>
              <a:t> (Brittany) </a:t>
            </a:r>
          </a:p>
        </p:txBody>
      </p:sp>
      <p:sp>
        <p:nvSpPr>
          <p:cNvPr id="3" name="Content Placeholder 2">
            <a:extLst>
              <a:ext uri="{FF2B5EF4-FFF2-40B4-BE49-F238E27FC236}">
                <a16:creationId xmlns:a16="http://schemas.microsoft.com/office/drawing/2014/main" id="{F535D43A-5DE8-51D6-6F5B-2472DF62CA83}"/>
              </a:ext>
            </a:extLst>
          </p:cNvPr>
          <p:cNvSpPr>
            <a:spLocks noGrp="1"/>
          </p:cNvSpPr>
          <p:nvPr>
            <p:ph idx="1"/>
          </p:nvPr>
        </p:nvSpPr>
        <p:spPr>
          <a:xfrm>
            <a:off x="6479648" y="5248405"/>
            <a:ext cx="5366610" cy="1020912"/>
          </a:xfrm>
        </p:spPr>
        <p:txBody>
          <a:bodyPr>
            <a:normAutofit/>
          </a:bodyPr>
          <a:lstStyle/>
          <a:p>
            <a:r>
              <a:rPr lang="en-GB" sz="1800" dirty="0">
                <a:solidFill>
                  <a:srgbClr val="FFFFFF"/>
                </a:solidFill>
                <a:hlinkClick r:id="rId7"/>
              </a:rPr>
              <a:t>https://www.ecomodlang.com/resources/plougon-plogoff/</a:t>
            </a:r>
            <a:r>
              <a:rPr lang="en-GB" sz="1800" dirty="0">
                <a:solidFill>
                  <a:srgbClr val="FFFFFF"/>
                </a:solidFill>
              </a:rPr>
              <a:t> </a:t>
            </a:r>
          </a:p>
          <a:p>
            <a:endParaRPr lang="en-GB" sz="1800" dirty="0">
              <a:solidFill>
                <a:srgbClr val="FFFFFF"/>
              </a:solidFill>
            </a:endParaRPr>
          </a:p>
        </p:txBody>
      </p:sp>
    </p:spTree>
    <p:extLst>
      <p:ext uri="{BB962C8B-B14F-4D97-AF65-F5344CB8AC3E}">
        <p14:creationId xmlns:p14="http://schemas.microsoft.com/office/powerpoint/2010/main" val="148572090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183">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6" name="Rectangle 7185">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À Bure, militants anti-nucléaires et forces de l'ordre s'affrontent - La  Voix du Nord">
            <a:extLst>
              <a:ext uri="{FF2B5EF4-FFF2-40B4-BE49-F238E27FC236}">
                <a16:creationId xmlns:a16="http://schemas.microsoft.com/office/drawing/2014/main" id="{2D689C8A-CE3D-69F7-A094-4A74ED6C47AB}"/>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0799" r="19890"/>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D03A39-2B25-23D4-943C-4EB43C7FDA0F}"/>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kern="1200">
                <a:solidFill>
                  <a:srgbClr val="FFFFFF"/>
                </a:solidFill>
                <a:latin typeface="+mj-lt"/>
                <a:ea typeface="+mj-ea"/>
                <a:cs typeface="+mj-cs"/>
              </a:rPr>
              <a:t>Anti-nuclear activism in the Hexagon: the case of Bure</a:t>
            </a:r>
          </a:p>
        </p:txBody>
      </p:sp>
      <p:sp>
        <p:nvSpPr>
          <p:cNvPr id="3" name="Content Placeholder 2">
            <a:extLst>
              <a:ext uri="{FF2B5EF4-FFF2-40B4-BE49-F238E27FC236}">
                <a16:creationId xmlns:a16="http://schemas.microsoft.com/office/drawing/2014/main" id="{A455E030-4057-435F-76AA-049465652000}"/>
              </a:ext>
            </a:extLst>
          </p:cNvPr>
          <p:cNvSpPr>
            <a:spLocks noGrp="1"/>
          </p:cNvSpPr>
          <p:nvPr>
            <p:ph idx="1"/>
          </p:nvPr>
        </p:nvSpPr>
        <p:spPr>
          <a:xfrm>
            <a:off x="643467" y="5277684"/>
            <a:ext cx="4620584" cy="775494"/>
          </a:xfrm>
        </p:spPr>
        <p:txBody>
          <a:bodyPr vert="horz" lIns="91440" tIns="45720" rIns="91440" bIns="45720" rtlCol="0">
            <a:normAutofit/>
          </a:bodyPr>
          <a:lstStyle/>
          <a:p>
            <a:pPr marL="0" indent="0">
              <a:buNone/>
            </a:pPr>
            <a:r>
              <a:rPr lang="en-US" sz="2400" kern="1200">
                <a:solidFill>
                  <a:srgbClr val="FFFFFF"/>
                </a:solidFill>
                <a:latin typeface="+mn-lt"/>
                <a:ea typeface="+mn-ea"/>
                <a:cs typeface="+mn-cs"/>
              </a:rPr>
              <a:t>Nuclear waste disposal project</a:t>
            </a:r>
          </a:p>
        </p:txBody>
      </p:sp>
      <p:pic>
        <p:nvPicPr>
          <p:cNvPr id="7172" name="Picture 4" descr="Expulsion de la ZAD de Bure">
            <a:extLst>
              <a:ext uri="{FF2B5EF4-FFF2-40B4-BE49-F238E27FC236}">
                <a16:creationId xmlns:a16="http://schemas.microsoft.com/office/drawing/2014/main" id="{3D96C0DA-D1F8-8B2B-F8B2-6C29FABF53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45" r="29836"/>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8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2B4BF8-6A18-8C72-5766-D8663821F6C0}"/>
              </a:ext>
            </a:extLst>
          </p:cNvPr>
          <p:cNvSpPr>
            <a:spLocks noGrp="1"/>
          </p:cNvSpPr>
          <p:nvPr>
            <p:ph type="title"/>
          </p:nvPr>
        </p:nvSpPr>
        <p:spPr>
          <a:xfrm>
            <a:off x="793662" y="386930"/>
            <a:ext cx="10066122" cy="1298448"/>
          </a:xfrm>
        </p:spPr>
        <p:txBody>
          <a:bodyPr anchor="b">
            <a:normAutofit/>
          </a:bodyPr>
          <a:lstStyle/>
          <a:p>
            <a:r>
              <a:rPr lang="en-GB" sz="4800" dirty="0"/>
              <a:t>Nuclear colonialism / imperialism</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5E2E11-D5BA-550C-689B-AF8B5557D2FE}"/>
              </a:ext>
            </a:extLst>
          </p:cNvPr>
          <p:cNvSpPr>
            <a:spLocks noGrp="1"/>
          </p:cNvSpPr>
          <p:nvPr>
            <p:ph idx="1"/>
          </p:nvPr>
        </p:nvSpPr>
        <p:spPr>
          <a:xfrm>
            <a:off x="793661" y="2599509"/>
            <a:ext cx="4530898" cy="3639450"/>
          </a:xfrm>
        </p:spPr>
        <p:txBody>
          <a:bodyPr anchor="ctr">
            <a:normAutofit/>
          </a:bodyPr>
          <a:lstStyle/>
          <a:p>
            <a:r>
              <a:rPr lang="en-GB" sz="1900" dirty="0"/>
              <a:t>We define </a:t>
            </a:r>
            <a:r>
              <a:rPr lang="en-GB" sz="1900" b="1" dirty="0"/>
              <a:t>nuclear imperialisms </a:t>
            </a:r>
            <a:r>
              <a:rPr lang="en-GB" sz="1900" dirty="0"/>
              <a:t>as the state-sponsored, systemic mode of oppression in current or former sites of empire through any use of the nuclear complex. (Maurer and Hogue 2020)</a:t>
            </a:r>
          </a:p>
          <a:p>
            <a:r>
              <a:rPr lang="en-GB" sz="1900" b="1" dirty="0"/>
              <a:t>Nuclear colonialism </a:t>
            </a:r>
            <a:r>
              <a:rPr lang="en-GB" sz="1900" dirty="0"/>
              <a:t>is a system of domination through which governments and corporations disproportionately target and devastate indigenous peoples and their lands to maintain the nuclear production process. (Endres 2009)</a:t>
            </a:r>
          </a:p>
        </p:txBody>
      </p:sp>
      <p:pic>
        <p:nvPicPr>
          <p:cNvPr id="1026" name="Picture 2" descr="Nuclear-colonialism by Melanie Earle">
            <a:extLst>
              <a:ext uri="{FF2B5EF4-FFF2-40B4-BE49-F238E27FC236}">
                <a16:creationId xmlns:a16="http://schemas.microsoft.com/office/drawing/2014/main" id="{3E003D31-14D6-F43D-9D76-3A5A1CC67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35" b="-1"/>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34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35417-C739-19F7-AEA8-C9DF06369F0F}"/>
              </a:ext>
            </a:extLst>
          </p:cNvPr>
          <p:cNvSpPr>
            <a:spLocks noGrp="1"/>
          </p:cNvSpPr>
          <p:nvPr>
            <p:ph type="title"/>
          </p:nvPr>
        </p:nvSpPr>
        <p:spPr>
          <a:xfrm>
            <a:off x="836679" y="723898"/>
            <a:ext cx="6002110" cy="1495425"/>
          </a:xfrm>
        </p:spPr>
        <p:txBody>
          <a:bodyPr>
            <a:normAutofit/>
          </a:bodyPr>
          <a:lstStyle/>
          <a:p>
            <a:r>
              <a:rPr lang="en-GB" sz="4000" dirty="0"/>
              <a:t>Nuclear imperialism</a:t>
            </a:r>
          </a:p>
        </p:txBody>
      </p:sp>
      <p:sp>
        <p:nvSpPr>
          <p:cNvPr id="3" name="Content Placeholder 2">
            <a:extLst>
              <a:ext uri="{FF2B5EF4-FFF2-40B4-BE49-F238E27FC236}">
                <a16:creationId xmlns:a16="http://schemas.microsoft.com/office/drawing/2014/main" id="{25B11F6B-015F-E83B-0D81-C4A9657255C9}"/>
              </a:ext>
            </a:extLst>
          </p:cNvPr>
          <p:cNvSpPr>
            <a:spLocks noGrp="1"/>
          </p:cNvSpPr>
          <p:nvPr>
            <p:ph idx="1"/>
          </p:nvPr>
        </p:nvSpPr>
        <p:spPr>
          <a:xfrm>
            <a:off x="836680" y="2405067"/>
            <a:ext cx="6002110" cy="3729034"/>
          </a:xfrm>
        </p:spPr>
        <p:txBody>
          <a:bodyPr>
            <a:normAutofit fontScale="92500" lnSpcReduction="10000"/>
          </a:bodyPr>
          <a:lstStyle/>
          <a:p>
            <a:r>
              <a:rPr lang="en-GB" sz="2000" dirty="0"/>
              <a:t>Nuclear countries do not develop and experiment their weapons of death on their own soils but on their colonies’ soils. Nuclear is happening because colonies exist. If French Polynesia was not a French colony, Jacques Chirac would not have possibility to resume French testing in my country. If French Polynesia and Marshall Islands were not colonies, Pacific would be nuclear free.</a:t>
            </a:r>
          </a:p>
          <a:p>
            <a:pPr lvl="1"/>
            <a:r>
              <a:rPr lang="en-GB" sz="1600" dirty="0"/>
              <a:t>Chantal Spitz quoted in Maurer and Hogue 2020</a:t>
            </a:r>
          </a:p>
          <a:p>
            <a:r>
              <a:rPr lang="en-GB" sz="2000" dirty="0"/>
              <a:t>The environmental violence of French nuclear imperialism ‘is not a past problem, but a present and future one’ (Jarvis, 2022: 56) </a:t>
            </a:r>
          </a:p>
          <a:p>
            <a:r>
              <a:rPr lang="en-GB" sz="2000" dirty="0"/>
              <a:t>slow violence (Nixon 2011) and question of invisibility of radiation</a:t>
            </a:r>
          </a:p>
        </p:txBody>
      </p:sp>
      <p:pic>
        <p:nvPicPr>
          <p:cNvPr id="10242" name="Picture 2" descr="Seeing Experimental Imperialism in the Nuclear Pacific | Published in  Media+Environment">
            <a:extLst>
              <a:ext uri="{FF2B5EF4-FFF2-40B4-BE49-F238E27FC236}">
                <a16:creationId xmlns:a16="http://schemas.microsoft.com/office/drawing/2014/main" id="{6C80E3D7-23B4-AFA8-5163-B70E68E7DC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23" r="7152"/>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Figure thumbnail gr1">
            <a:extLst>
              <a:ext uri="{FF2B5EF4-FFF2-40B4-BE49-F238E27FC236}">
                <a16:creationId xmlns:a16="http://schemas.microsoft.com/office/drawing/2014/main" id="{3E894C94-17B2-CA4B-C48A-A7AFD40DCB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2" b="887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3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6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A toxic blast from the past: How Algeria still suffers contamination from  France's nuclear legacy | The Independent">
            <a:extLst>
              <a:ext uri="{FF2B5EF4-FFF2-40B4-BE49-F238E27FC236}">
                <a16:creationId xmlns:a16="http://schemas.microsoft.com/office/drawing/2014/main" id="{676FEC1B-3856-B9E2-A5A8-88EEBEEE86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371" r="4429" b="-3"/>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4365" name="Rectangle 1436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52EA8-9711-906F-EEC7-BC9839189DEA}"/>
              </a:ext>
            </a:extLst>
          </p:cNvPr>
          <p:cNvSpPr>
            <a:spLocks noGrp="1"/>
          </p:cNvSpPr>
          <p:nvPr>
            <p:ph type="title"/>
          </p:nvPr>
        </p:nvSpPr>
        <p:spPr>
          <a:xfrm>
            <a:off x="6115317" y="405685"/>
            <a:ext cx="5464968" cy="1559301"/>
          </a:xfrm>
        </p:spPr>
        <p:txBody>
          <a:bodyPr>
            <a:normAutofit/>
          </a:bodyPr>
          <a:lstStyle/>
          <a:p>
            <a:r>
              <a:rPr lang="en-GB" sz="4000"/>
              <a:t>French nuclear testing in the Sahara (1960-1966)</a:t>
            </a:r>
          </a:p>
        </p:txBody>
      </p:sp>
      <p:sp>
        <p:nvSpPr>
          <p:cNvPr id="3" name="Content Placeholder 2">
            <a:extLst>
              <a:ext uri="{FF2B5EF4-FFF2-40B4-BE49-F238E27FC236}">
                <a16:creationId xmlns:a16="http://schemas.microsoft.com/office/drawing/2014/main" id="{90C11E06-AAC2-BD3A-F70C-CB0C59507454}"/>
              </a:ext>
            </a:extLst>
          </p:cNvPr>
          <p:cNvSpPr>
            <a:spLocks noGrp="1"/>
          </p:cNvSpPr>
          <p:nvPr>
            <p:ph idx="1"/>
          </p:nvPr>
        </p:nvSpPr>
        <p:spPr>
          <a:xfrm>
            <a:off x="6115317" y="2743200"/>
            <a:ext cx="5247340" cy="3620022"/>
          </a:xfrm>
        </p:spPr>
        <p:txBody>
          <a:bodyPr anchor="ctr">
            <a:normAutofit fontScale="92500" lnSpcReduction="10000"/>
          </a:bodyPr>
          <a:lstStyle/>
          <a:p>
            <a:r>
              <a:rPr lang="en-GB" sz="1600" dirty="0">
                <a:hlinkClick r:id="rId4"/>
              </a:rPr>
              <a:t>https://www.nuclear-risks.org/en/hibakusha-worldwide/reggane.html#:~:text=The%20French%20army%20conducted%20four,cancer%2C%20infertility%20and%20genetic%20mutations</a:t>
            </a:r>
            <a:r>
              <a:rPr lang="en-GB" sz="1600" dirty="0"/>
              <a:t>. </a:t>
            </a:r>
          </a:p>
          <a:p>
            <a:r>
              <a:rPr lang="en-GB" sz="1600" dirty="0"/>
              <a:t>France conducted four atmospheric tests in </a:t>
            </a:r>
            <a:r>
              <a:rPr lang="en-GB" sz="1600" dirty="0" err="1"/>
              <a:t>Hamoudia</a:t>
            </a:r>
            <a:r>
              <a:rPr lang="en-GB" sz="1600" dirty="0"/>
              <a:t> near </a:t>
            </a:r>
            <a:r>
              <a:rPr lang="en-GB" sz="1600" dirty="0" err="1"/>
              <a:t>Reggane</a:t>
            </a:r>
            <a:r>
              <a:rPr lang="en-GB" sz="1600" dirty="0"/>
              <a:t> from 1960 to 1961, and thirteen underground and five atmospheric tests in the </a:t>
            </a:r>
            <a:r>
              <a:rPr lang="en-GB" sz="1600" dirty="0" err="1"/>
              <a:t>Hoggar</a:t>
            </a:r>
            <a:r>
              <a:rPr lang="en-GB" sz="1600" dirty="0"/>
              <a:t> massif in In </a:t>
            </a:r>
            <a:r>
              <a:rPr lang="en-GB" sz="1600" dirty="0" err="1"/>
              <a:t>Ekker</a:t>
            </a:r>
            <a:r>
              <a:rPr lang="en-GB" sz="1600" dirty="0"/>
              <a:t> from 1961 to 1966, during and four years after the end of the Algerian War of Independence. As negotiated in the Evian Accords, France evacuated the sites in 1967. </a:t>
            </a:r>
          </a:p>
          <a:p>
            <a:r>
              <a:rPr lang="en-GB" sz="1600" dirty="0"/>
              <a:t>Facilities and infrastructures were dismantled, and radioactive waste left on site or buried, their location still classified defence today. </a:t>
            </a:r>
          </a:p>
          <a:p>
            <a:r>
              <a:rPr lang="en-GB" sz="1600" dirty="0"/>
              <a:t>Its toxic legacies are yet to be fully investigated and addressed, in terms of environmental and transgenerational public health, and recognition of and compensation for victims.</a:t>
            </a:r>
          </a:p>
        </p:txBody>
      </p:sp>
    </p:spTree>
    <p:extLst>
      <p:ext uri="{BB962C8B-B14F-4D97-AF65-F5344CB8AC3E}">
        <p14:creationId xmlns:p14="http://schemas.microsoft.com/office/powerpoint/2010/main" val="273899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eserts Are Not Empty | Columbia University Press">
            <a:extLst>
              <a:ext uri="{FF2B5EF4-FFF2-40B4-BE49-F238E27FC236}">
                <a16:creationId xmlns:a16="http://schemas.microsoft.com/office/drawing/2014/main" id="{12778FE5-4CF8-B38A-7273-32339B0F2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2534"/>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5138" name="Rectangle 513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3CC75-1C44-03BB-30BC-59251AF40CD5}"/>
              </a:ext>
            </a:extLst>
          </p:cNvPr>
          <p:cNvSpPr>
            <a:spLocks noGrp="1"/>
          </p:cNvSpPr>
          <p:nvPr>
            <p:ph type="title"/>
          </p:nvPr>
        </p:nvSpPr>
        <p:spPr>
          <a:xfrm>
            <a:off x="6115317" y="405685"/>
            <a:ext cx="5464968" cy="1559301"/>
          </a:xfrm>
        </p:spPr>
        <p:txBody>
          <a:bodyPr>
            <a:normAutofit/>
          </a:bodyPr>
          <a:lstStyle/>
          <a:p>
            <a:r>
              <a:rPr lang="en-GB" sz="4000"/>
              <a:t>Deserts Are Not Empty</a:t>
            </a:r>
          </a:p>
        </p:txBody>
      </p:sp>
      <p:sp>
        <p:nvSpPr>
          <p:cNvPr id="3" name="Content Placeholder 2">
            <a:extLst>
              <a:ext uri="{FF2B5EF4-FFF2-40B4-BE49-F238E27FC236}">
                <a16:creationId xmlns:a16="http://schemas.microsoft.com/office/drawing/2014/main" id="{E6F0C75D-E4A3-B957-71C6-5FC2084FCEAA}"/>
              </a:ext>
            </a:extLst>
          </p:cNvPr>
          <p:cNvSpPr>
            <a:spLocks noGrp="1"/>
          </p:cNvSpPr>
          <p:nvPr>
            <p:ph idx="1"/>
          </p:nvPr>
        </p:nvSpPr>
        <p:spPr>
          <a:xfrm>
            <a:off x="6115317" y="2743200"/>
            <a:ext cx="5247340" cy="3496878"/>
          </a:xfrm>
        </p:spPr>
        <p:txBody>
          <a:bodyPr anchor="ctr">
            <a:normAutofit/>
          </a:bodyPr>
          <a:lstStyle/>
          <a:p>
            <a:r>
              <a:rPr lang="en-GB" sz="1600" dirty="0"/>
              <a:t>The Sahara was designated as a deserted site (‘site […] </a:t>
            </a:r>
            <a:r>
              <a:rPr lang="en-GB" sz="1600" dirty="0" err="1"/>
              <a:t>désert</a:t>
            </a:r>
            <a:r>
              <a:rPr lang="en-GB" sz="1600" dirty="0"/>
              <a:t>’) in Jules </a:t>
            </a:r>
            <a:r>
              <a:rPr lang="en-GB" sz="1600" dirty="0" err="1"/>
              <a:t>Moch’s</a:t>
            </a:r>
            <a:r>
              <a:rPr lang="en-GB" sz="1600" dirty="0"/>
              <a:t> 1959 address to the United Nations to justify the location of the trials (INA, 1960). </a:t>
            </a:r>
          </a:p>
          <a:p>
            <a:r>
              <a:rPr lang="en-GB" sz="1600" dirty="0"/>
              <a:t>‘</a:t>
            </a:r>
            <a:r>
              <a:rPr lang="en-GB" sz="1600" dirty="0" err="1"/>
              <a:t>Saharianism</a:t>
            </a:r>
            <a:r>
              <a:rPr lang="en-GB" sz="1600" dirty="0"/>
              <a:t>’, as theorised by </a:t>
            </a:r>
            <a:r>
              <a:rPr lang="en-GB" sz="1600" dirty="0" err="1"/>
              <a:t>Brahim</a:t>
            </a:r>
            <a:r>
              <a:rPr lang="en-GB" sz="1600" dirty="0"/>
              <a:t> El </a:t>
            </a:r>
            <a:r>
              <a:rPr lang="en-GB" sz="1600" dirty="0" err="1"/>
              <a:t>Guabli</a:t>
            </a:r>
            <a:r>
              <a:rPr lang="en-GB" sz="1600" dirty="0"/>
              <a:t> (2022), is an imaginary that ‘entails a universalizing idea of deserts as empty and lifeless spaces, providing the conceptual justification for brutal, conscienceless, and life-threatening actions’. </a:t>
            </a:r>
          </a:p>
          <a:p>
            <a:r>
              <a:rPr lang="en-GB" sz="1600" dirty="0"/>
              <a:t>‘</a:t>
            </a:r>
            <a:r>
              <a:rPr lang="en-GB" sz="1600" dirty="0" err="1"/>
              <a:t>Hourrah</a:t>
            </a:r>
            <a:r>
              <a:rPr lang="en-GB" sz="1600" dirty="0"/>
              <a:t> pour la France! </a:t>
            </a:r>
            <a:r>
              <a:rPr lang="en-GB" sz="1600" dirty="0" err="1"/>
              <a:t>Depuis</a:t>
            </a:r>
            <a:r>
              <a:rPr lang="en-GB" sz="1600" dirty="0"/>
              <a:t> </a:t>
            </a:r>
            <a:r>
              <a:rPr lang="en-GB" sz="1600" dirty="0" err="1"/>
              <a:t>ce</a:t>
            </a:r>
            <a:r>
              <a:rPr lang="en-GB" sz="1600" dirty="0"/>
              <a:t> matin, </a:t>
            </a:r>
            <a:r>
              <a:rPr lang="en-GB" sz="1600" dirty="0" err="1"/>
              <a:t>elle</a:t>
            </a:r>
            <a:r>
              <a:rPr lang="en-GB" sz="1600" dirty="0"/>
              <a:t> </a:t>
            </a:r>
            <a:r>
              <a:rPr lang="en-GB" sz="1600" dirty="0" err="1"/>
              <a:t>est</a:t>
            </a:r>
            <a:r>
              <a:rPr lang="en-GB" sz="1600" dirty="0"/>
              <a:t> plus forte et </a:t>
            </a:r>
            <a:r>
              <a:rPr lang="en-GB" sz="1600" dirty="0" err="1"/>
              <a:t>fière</a:t>
            </a:r>
            <a:r>
              <a:rPr lang="en-GB" sz="1600" dirty="0"/>
              <a:t>’ (de Gaulle, 1960)</a:t>
            </a:r>
          </a:p>
          <a:p>
            <a:r>
              <a:rPr lang="en-GB" sz="1600" dirty="0"/>
              <a:t>‘Hurrah for France! Since this morning it is stronger and prouder’</a:t>
            </a:r>
          </a:p>
        </p:txBody>
      </p:sp>
    </p:spTree>
    <p:extLst>
      <p:ext uri="{BB962C8B-B14F-4D97-AF65-F5344CB8AC3E}">
        <p14:creationId xmlns:p14="http://schemas.microsoft.com/office/powerpoint/2010/main" val="2043036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5" name="Rectangle 153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42C4EA-C530-D846-C8B2-C76D5A4CD138}"/>
              </a:ext>
            </a:extLst>
          </p:cNvPr>
          <p:cNvSpPr>
            <a:spLocks noGrp="1"/>
          </p:cNvSpPr>
          <p:nvPr>
            <p:ph type="title"/>
          </p:nvPr>
        </p:nvSpPr>
        <p:spPr>
          <a:xfrm>
            <a:off x="572493" y="238539"/>
            <a:ext cx="11018520" cy="1434415"/>
          </a:xfrm>
        </p:spPr>
        <p:txBody>
          <a:bodyPr anchor="b">
            <a:normAutofit/>
          </a:bodyPr>
          <a:lstStyle/>
          <a:p>
            <a:r>
              <a:rPr lang="en-GB" sz="4600"/>
              <a:t>French nuclear testing in Polynesia (1966-1996)</a:t>
            </a:r>
          </a:p>
        </p:txBody>
      </p:sp>
      <p:sp>
        <p:nvSpPr>
          <p:cNvPr id="153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C584EC-B065-281C-203A-DE77993FBE3F}"/>
              </a:ext>
            </a:extLst>
          </p:cNvPr>
          <p:cNvSpPr>
            <a:spLocks noGrp="1"/>
          </p:cNvSpPr>
          <p:nvPr>
            <p:ph idx="1"/>
          </p:nvPr>
        </p:nvSpPr>
        <p:spPr>
          <a:xfrm>
            <a:off x="572493" y="2071316"/>
            <a:ext cx="6713552" cy="4223514"/>
          </a:xfrm>
        </p:spPr>
        <p:txBody>
          <a:bodyPr anchor="t">
            <a:normAutofit/>
          </a:bodyPr>
          <a:lstStyle/>
          <a:p>
            <a:r>
              <a:rPr lang="en-GB" sz="2000" dirty="0">
                <a:hlinkClick r:id="rId3"/>
              </a:rPr>
              <a:t>https://www.nuclear-risks.org/en/hibakusha-worldwide/fangataufa-and-moruroa.html?L=0</a:t>
            </a:r>
            <a:r>
              <a:rPr lang="en-GB" sz="2000" dirty="0"/>
              <a:t> </a:t>
            </a:r>
          </a:p>
          <a:p>
            <a:r>
              <a:rPr lang="en-GB" sz="2000" dirty="0"/>
              <a:t>In 1966, France moved their nuclear experimentation programme to Polynesia, continuing the contamination of Pacific Islands and islanders, begun by the US in 1946 in the Marshall Islands. </a:t>
            </a:r>
          </a:p>
          <a:p>
            <a:r>
              <a:rPr lang="en-GB" sz="2000" dirty="0"/>
              <a:t>41–44 atmospheric and approx. 154 underground tests between 1966 and 1996</a:t>
            </a:r>
          </a:p>
          <a:p>
            <a:r>
              <a:rPr lang="en-GB" sz="2000" dirty="0"/>
              <a:t>The effects remain under-estimated by the State, and victims inadequately compensated for radiation exposures. </a:t>
            </a:r>
          </a:p>
          <a:p>
            <a:r>
              <a:rPr lang="en-GB" sz="2000" dirty="0">
                <a:hlinkClick r:id="rId4"/>
              </a:rPr>
              <a:t>https://moruroa-files.org/</a:t>
            </a:r>
            <a:r>
              <a:rPr lang="en-GB" sz="2000" dirty="0"/>
              <a:t> </a:t>
            </a:r>
          </a:p>
        </p:txBody>
      </p:sp>
      <p:pic>
        <p:nvPicPr>
          <p:cNvPr id="15362" name="Picture 2" descr="“Operation Licorne” on Fangataufa in 1970 was the fourth and largest French nuclear test on the atoll with an explosive power of 914 kilotons of TNT equivalent. 3,700 soldiers deployed on the neighboring atoll Moruroa had to be evacuated. Photo credit: French armed forces.">
            <a:extLst>
              <a:ext uri="{FF2B5EF4-FFF2-40B4-BE49-F238E27FC236}">
                <a16:creationId xmlns:a16="http://schemas.microsoft.com/office/drawing/2014/main" id="{D39BA049-8575-2499-4CDD-4A9C58E529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21" r="37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6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25A2F-AECD-4DE0-9472-11991AB29A9E}"/>
              </a:ext>
            </a:extLst>
          </p:cNvPr>
          <p:cNvSpPr>
            <a:spLocks noGrp="1"/>
          </p:cNvSpPr>
          <p:nvPr>
            <p:ph type="title"/>
          </p:nvPr>
        </p:nvSpPr>
        <p:spPr>
          <a:xfrm>
            <a:off x="572493" y="238539"/>
            <a:ext cx="11018520" cy="1434415"/>
          </a:xfrm>
        </p:spPr>
        <p:txBody>
          <a:bodyPr anchor="b">
            <a:normAutofit/>
          </a:bodyPr>
          <a:lstStyle/>
          <a:p>
            <a:r>
              <a:rPr lang="en-GB" sz="5400" dirty="0"/>
              <a:t>President de Gaulle (1966)</a:t>
            </a:r>
          </a:p>
        </p:txBody>
      </p:sp>
      <p:sp>
        <p:nvSpPr>
          <p:cNvPr id="1639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F2DCCB-6CDC-2254-487E-CBFA5218C4E5}"/>
              </a:ext>
            </a:extLst>
          </p:cNvPr>
          <p:cNvSpPr>
            <a:spLocks noGrp="1"/>
          </p:cNvSpPr>
          <p:nvPr>
            <p:ph idx="1"/>
          </p:nvPr>
        </p:nvSpPr>
        <p:spPr>
          <a:xfrm>
            <a:off x="572493" y="2071316"/>
            <a:ext cx="6713552" cy="4119172"/>
          </a:xfrm>
        </p:spPr>
        <p:txBody>
          <a:bodyPr anchor="t">
            <a:normAutofit/>
          </a:bodyPr>
          <a:lstStyle/>
          <a:p>
            <a:r>
              <a:rPr lang="fr-FR" sz="2000" dirty="0"/>
              <a:t>Enfin, j'ai parlé des raisons de l'avenir, votre avenir. Il peut être magnifique. Au lieu d'un territoire lointain, isolé, comme était la Polynésie française, tout vous destine à être un centre essentiel des grandes communications du grand Pacifique, entre les continents d'Amérique Latine, du Japon, de Chine, d'Australie, un centre français. </a:t>
            </a:r>
          </a:p>
          <a:p>
            <a:r>
              <a:rPr lang="en-GB" sz="2000" dirty="0"/>
              <a:t>Finally, I talked about the reasons for the future, </a:t>
            </a:r>
            <a:r>
              <a:rPr lang="en-GB" sz="2000" b="1" dirty="0"/>
              <a:t>your future. It can be magnificent. Instead of a distant, isolated territory, as was French Polynesia, you are destined to be an essential centre </a:t>
            </a:r>
            <a:r>
              <a:rPr lang="en-GB" sz="2000" dirty="0"/>
              <a:t>of the great communications of the great Pacific, between the continents of Latin America, Japan, China, Australia, </a:t>
            </a:r>
            <a:r>
              <a:rPr lang="en-GB" sz="2000" b="1" dirty="0"/>
              <a:t>a French centre</a:t>
            </a:r>
            <a:r>
              <a:rPr lang="en-GB" sz="2000" dirty="0"/>
              <a:t>.</a:t>
            </a:r>
            <a:endParaRPr lang="fr-FR" sz="2000" dirty="0"/>
          </a:p>
        </p:txBody>
      </p:sp>
      <p:pic>
        <p:nvPicPr>
          <p:cNvPr id="16386" name="Picture 2" descr="Charles de gaulle - paroles publiques - Voyage à Tahiti">
            <a:extLst>
              <a:ext uri="{FF2B5EF4-FFF2-40B4-BE49-F238E27FC236}">
                <a16:creationId xmlns:a16="http://schemas.microsoft.com/office/drawing/2014/main" id="{55B2B7A3-CFDD-18ED-7960-D7F6101934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3" r="2492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07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FC127-A020-2B62-53B6-1BBA24631FDC}"/>
              </a:ext>
            </a:extLst>
          </p:cNvPr>
          <p:cNvSpPr>
            <a:spLocks noGrp="1"/>
          </p:cNvSpPr>
          <p:nvPr>
            <p:ph type="title"/>
          </p:nvPr>
        </p:nvSpPr>
        <p:spPr>
          <a:xfrm>
            <a:off x="4086447" y="1084521"/>
            <a:ext cx="4019107" cy="1361347"/>
          </a:xfrm>
        </p:spPr>
        <p:txBody>
          <a:bodyPr anchor="b">
            <a:normAutofit/>
          </a:bodyPr>
          <a:lstStyle/>
          <a:p>
            <a:pPr algn="ctr"/>
            <a:r>
              <a:rPr lang="en-GB" sz="2800">
                <a:solidFill>
                  <a:schemeClr val="bg1">
                    <a:alpha val="60000"/>
                  </a:schemeClr>
                </a:solidFill>
              </a:rPr>
              <a:t>This week</a:t>
            </a:r>
          </a:p>
        </p:txBody>
      </p:sp>
      <p:pic>
        <p:nvPicPr>
          <p:cNvPr id="4" name="Picture 3" descr="A poster of a nuclear explosion&#10;&#10;Description automatically generated">
            <a:extLst>
              <a:ext uri="{FF2B5EF4-FFF2-40B4-BE49-F238E27FC236}">
                <a16:creationId xmlns:a16="http://schemas.microsoft.com/office/drawing/2014/main" id="{2BDA4240-567F-B016-CAE1-29DA304CD9FE}"/>
              </a:ext>
            </a:extLst>
          </p:cNvPr>
          <p:cNvPicPr>
            <a:picLocks noChangeAspect="1"/>
          </p:cNvPicPr>
          <p:nvPr/>
        </p:nvPicPr>
        <p:blipFill rotWithShape="1">
          <a:blip r:embed="rId3"/>
          <a:srcRect t="4595" b="11180"/>
          <a:stretch/>
        </p:blipFill>
        <p:spPr>
          <a:xfrm>
            <a:off x="680483" y="685795"/>
            <a:ext cx="2931299" cy="5486400"/>
          </a:xfrm>
          <a:prstGeom prst="rect">
            <a:avLst/>
          </a:prstGeom>
        </p:spPr>
      </p:pic>
      <p:sp>
        <p:nvSpPr>
          <p:cNvPr id="3" name="Content Placeholder 2">
            <a:extLst>
              <a:ext uri="{FF2B5EF4-FFF2-40B4-BE49-F238E27FC236}">
                <a16:creationId xmlns:a16="http://schemas.microsoft.com/office/drawing/2014/main" id="{6E775326-ECE6-FDD9-158C-03360A181828}"/>
              </a:ext>
            </a:extLst>
          </p:cNvPr>
          <p:cNvSpPr>
            <a:spLocks noGrp="1"/>
          </p:cNvSpPr>
          <p:nvPr>
            <p:ph idx="1"/>
          </p:nvPr>
        </p:nvSpPr>
        <p:spPr>
          <a:xfrm>
            <a:off x="4107712" y="2732739"/>
            <a:ext cx="3976577" cy="3083270"/>
          </a:xfrm>
        </p:spPr>
        <p:txBody>
          <a:bodyPr anchor="t">
            <a:normAutofit/>
          </a:bodyPr>
          <a:lstStyle/>
          <a:p>
            <a:pPr algn="ctr"/>
            <a:r>
              <a:rPr lang="en-GB" sz="2000" dirty="0">
                <a:solidFill>
                  <a:schemeClr val="bg1"/>
                </a:solidFill>
              </a:rPr>
              <a:t>Lecture: </a:t>
            </a:r>
          </a:p>
          <a:p>
            <a:pPr algn="ctr"/>
            <a:r>
              <a:rPr lang="en-GB" sz="2000" dirty="0">
                <a:solidFill>
                  <a:schemeClr val="bg1"/>
                </a:solidFill>
              </a:rPr>
              <a:t>Nuclear France, French nuclear imperialism</a:t>
            </a:r>
          </a:p>
          <a:p>
            <a:pPr algn="ctr"/>
            <a:endParaRPr lang="en-GB" sz="2000" dirty="0">
              <a:solidFill>
                <a:schemeClr val="bg1"/>
              </a:solidFill>
            </a:endParaRPr>
          </a:p>
          <a:p>
            <a:pPr algn="ctr"/>
            <a:r>
              <a:rPr lang="en-GB" sz="2000" dirty="0">
                <a:solidFill>
                  <a:schemeClr val="bg1"/>
                </a:solidFill>
              </a:rPr>
              <a:t>Seminar: </a:t>
            </a:r>
          </a:p>
          <a:p>
            <a:pPr algn="ctr"/>
            <a:r>
              <a:rPr lang="en-GB" sz="2000" dirty="0">
                <a:solidFill>
                  <a:schemeClr val="bg1"/>
                </a:solidFill>
              </a:rPr>
              <a:t>Algerian and Polynesian anti-nuclear decolonial visual arts</a:t>
            </a:r>
          </a:p>
        </p:txBody>
      </p:sp>
      <p:pic>
        <p:nvPicPr>
          <p:cNvPr id="5" name="Picture 4" descr="A poster with a fish and a flag&#10;&#10;Description automatically generated with medium confidence">
            <a:extLst>
              <a:ext uri="{FF2B5EF4-FFF2-40B4-BE49-F238E27FC236}">
                <a16:creationId xmlns:a16="http://schemas.microsoft.com/office/drawing/2014/main" id="{ECAD89C3-CBD5-C1F4-A828-881E252CB8C7}"/>
              </a:ext>
            </a:extLst>
          </p:cNvPr>
          <p:cNvPicPr>
            <a:picLocks noChangeAspect="1"/>
          </p:cNvPicPr>
          <p:nvPr/>
        </p:nvPicPr>
        <p:blipFill rotWithShape="1">
          <a:blip r:embed="rId4"/>
          <a:srcRect l="10197" r="15996"/>
          <a:stretch/>
        </p:blipFill>
        <p:spPr>
          <a:xfrm>
            <a:off x="8606117" y="685805"/>
            <a:ext cx="2905400" cy="5486399"/>
          </a:xfrm>
          <a:prstGeom prst="rect">
            <a:avLst/>
          </a:prstGeom>
        </p:spPr>
      </p:pic>
    </p:spTree>
    <p:extLst>
      <p:ext uri="{BB962C8B-B14F-4D97-AF65-F5344CB8AC3E}">
        <p14:creationId xmlns:p14="http://schemas.microsoft.com/office/powerpoint/2010/main" val="125026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Bandes dessinées | Vente n°1875 | Lot n°123 JIJÉ - CHARLIER TANGUY ET  LAVERDURE - N°11 &amp; 12 DESTINATION PACIFIQUE - MENACE SUR MURUROA Dargaud,  1969. Éditions originales c... | Artcurial">
            <a:extLst>
              <a:ext uri="{FF2B5EF4-FFF2-40B4-BE49-F238E27FC236}">
                <a16:creationId xmlns:a16="http://schemas.microsoft.com/office/drawing/2014/main" id="{50CEC9C3-D592-20DA-A1D3-9B3A84C1A5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93" b="888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95" name="Rectangle 1229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BB6FF-6EA4-1413-17BA-E537809C204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Nuclear imperialism in French popular culture</a:t>
            </a:r>
          </a:p>
        </p:txBody>
      </p:sp>
      <p:cxnSp>
        <p:nvCxnSpPr>
          <p:cNvPr id="12292" name="Straight Connector 1229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299" name="Straight Connector 1229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9E7F7-D4AA-8A4A-C52A-B19326257A1E}"/>
              </a:ext>
            </a:extLst>
          </p:cNvPr>
          <p:cNvSpPr>
            <a:spLocks noGrp="1"/>
          </p:cNvSpPr>
          <p:nvPr>
            <p:ph type="title"/>
          </p:nvPr>
        </p:nvSpPr>
        <p:spPr>
          <a:xfrm>
            <a:off x="640080" y="325369"/>
            <a:ext cx="4368602" cy="1956841"/>
          </a:xfrm>
        </p:spPr>
        <p:txBody>
          <a:bodyPr anchor="b">
            <a:normAutofit/>
          </a:bodyPr>
          <a:lstStyle/>
          <a:p>
            <a:r>
              <a:rPr lang="en-US" sz="4200"/>
              <a:t>Environmental and health impacts </a:t>
            </a:r>
            <a:endParaRPr lang="en-GB"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4105A5-BC60-13E7-AEB8-886222ADE480}"/>
              </a:ext>
            </a:extLst>
          </p:cNvPr>
          <p:cNvSpPr>
            <a:spLocks noGrp="1"/>
          </p:cNvSpPr>
          <p:nvPr>
            <p:ph idx="1"/>
          </p:nvPr>
        </p:nvSpPr>
        <p:spPr>
          <a:xfrm>
            <a:off x="640080" y="2872899"/>
            <a:ext cx="4243589" cy="3320668"/>
          </a:xfrm>
        </p:spPr>
        <p:txBody>
          <a:bodyPr>
            <a:normAutofit/>
          </a:bodyPr>
          <a:lstStyle/>
          <a:p>
            <a:r>
              <a:rPr lang="en-GB" sz="2000" dirty="0"/>
              <a:t>French presidents François Hollande and Emmanuel Macron, in their speeches in </a:t>
            </a:r>
            <a:r>
              <a:rPr lang="en-GB" sz="2000" dirty="0" err="1"/>
              <a:t>Papeʻete</a:t>
            </a:r>
            <a:r>
              <a:rPr lang="en-GB" sz="2000" dirty="0"/>
              <a:t> respectively in 2016 and 2021, called to relegate the nuclear to the past – to ‘</a:t>
            </a:r>
            <a:r>
              <a:rPr lang="en-GB" sz="2000" dirty="0" err="1"/>
              <a:t>tourner</a:t>
            </a:r>
            <a:r>
              <a:rPr lang="en-GB" sz="2000" dirty="0"/>
              <a:t> la page du </a:t>
            </a:r>
            <a:r>
              <a:rPr lang="en-GB" sz="2000" dirty="0" err="1"/>
              <a:t>nucléaire</a:t>
            </a:r>
            <a:r>
              <a:rPr lang="en-GB" sz="2000" dirty="0"/>
              <a:t>’ [close the nuclear chapter] (Hollande, 2016) and ‘</a:t>
            </a:r>
            <a:r>
              <a:rPr lang="en-GB" sz="2000" dirty="0" err="1"/>
              <a:t>écarter</a:t>
            </a:r>
            <a:r>
              <a:rPr lang="en-GB" sz="2000" dirty="0"/>
              <a:t> </a:t>
            </a:r>
            <a:r>
              <a:rPr lang="en-GB" sz="2000" dirty="0" err="1"/>
              <a:t>ces</a:t>
            </a:r>
            <a:r>
              <a:rPr lang="en-GB" sz="2000" dirty="0"/>
              <a:t> </a:t>
            </a:r>
            <a:r>
              <a:rPr lang="en-GB" sz="2000" dirty="0" err="1"/>
              <a:t>nuages</a:t>
            </a:r>
            <a:r>
              <a:rPr lang="en-GB" sz="2000" dirty="0"/>
              <a:t>’ [move these clouds aside] (Macron, 2021) </a:t>
            </a:r>
          </a:p>
          <a:p>
            <a:r>
              <a:rPr lang="en-GB" sz="2000" dirty="0"/>
              <a:t>Neither issued an official apology</a:t>
            </a:r>
          </a:p>
          <a:p>
            <a:endParaRPr lang="en-GB" sz="2000" dirty="0"/>
          </a:p>
        </p:txBody>
      </p:sp>
      <p:pic>
        <p:nvPicPr>
          <p:cNvPr id="4" name="Picture 2" descr="En Polynésie, des œuvres d'art pour défier le colonialisme nucléaire">
            <a:extLst>
              <a:ext uri="{FF2B5EF4-FFF2-40B4-BE49-F238E27FC236}">
                <a16:creationId xmlns:a16="http://schemas.microsoft.com/office/drawing/2014/main" id="{7C950CB6-AD7D-2E6A-2C4C-CD06DE9255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2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7929-96CA-A0F5-325A-14536BEDA7E9}"/>
              </a:ext>
            </a:extLst>
          </p:cNvPr>
          <p:cNvSpPr>
            <a:spLocks noGrp="1"/>
          </p:cNvSpPr>
          <p:nvPr>
            <p:ph type="title"/>
          </p:nvPr>
        </p:nvSpPr>
        <p:spPr/>
        <p:txBody>
          <a:bodyPr/>
          <a:lstStyle/>
          <a:p>
            <a:r>
              <a:rPr lang="en-GB" dirty="0"/>
              <a:t>President Macron (2021)</a:t>
            </a:r>
          </a:p>
        </p:txBody>
      </p:sp>
      <p:sp>
        <p:nvSpPr>
          <p:cNvPr id="3" name="Content Placeholder 2">
            <a:extLst>
              <a:ext uri="{FF2B5EF4-FFF2-40B4-BE49-F238E27FC236}">
                <a16:creationId xmlns:a16="http://schemas.microsoft.com/office/drawing/2014/main" id="{7596BB4E-55F1-9231-7A8A-F75498545C06}"/>
              </a:ext>
            </a:extLst>
          </p:cNvPr>
          <p:cNvSpPr>
            <a:spLocks noGrp="1"/>
          </p:cNvSpPr>
          <p:nvPr>
            <p:ph idx="1"/>
          </p:nvPr>
        </p:nvSpPr>
        <p:spPr/>
        <p:txBody>
          <a:bodyPr>
            <a:normAutofit fontScale="92500" lnSpcReduction="10000"/>
          </a:bodyPr>
          <a:lstStyle/>
          <a:p>
            <a:r>
              <a:rPr lang="fr-FR" dirty="0"/>
              <a:t>Je pense que les choix faits à l'époque par le général de Gaulle […] étaient </a:t>
            </a:r>
            <a:r>
              <a:rPr lang="fr-FR" b="1" dirty="0"/>
              <a:t>des choix forts, utiles à la nation </a:t>
            </a:r>
            <a:r>
              <a:rPr lang="fr-FR" dirty="0"/>
              <a:t>et qui nous servent aujourd’hui. […] Et je pense que c'est </a:t>
            </a:r>
            <a:r>
              <a:rPr lang="fr-FR" b="1" dirty="0"/>
              <a:t>aussi utile pour la Polynésie française</a:t>
            </a:r>
            <a:r>
              <a:rPr lang="fr-FR" dirty="0"/>
              <a:t>.</a:t>
            </a:r>
          </a:p>
          <a:p>
            <a:r>
              <a:rPr lang="en-GB" dirty="0"/>
              <a:t>I think that the choices made at the time by General de Gaulle […] were </a:t>
            </a:r>
            <a:r>
              <a:rPr lang="en-GB" b="1" dirty="0"/>
              <a:t>strong choices, useful to the nation </a:t>
            </a:r>
            <a:r>
              <a:rPr lang="en-GB" dirty="0"/>
              <a:t>and which serve us today. […] And I think it is also </a:t>
            </a:r>
            <a:r>
              <a:rPr lang="en-GB" b="1" dirty="0"/>
              <a:t>useful for French Polynesia</a:t>
            </a:r>
            <a:r>
              <a:rPr lang="en-GB" dirty="0"/>
              <a:t>.</a:t>
            </a:r>
            <a:endParaRPr lang="fr-FR" dirty="0"/>
          </a:p>
          <a:p>
            <a:r>
              <a:rPr lang="fr-FR" b="1" dirty="0"/>
              <a:t>On l'a fait ici parce que c'était plus loin </a:t>
            </a:r>
            <a:r>
              <a:rPr lang="fr-FR" dirty="0"/>
              <a:t>; on l'a fait ici parce qu'on se disait : </a:t>
            </a:r>
            <a:r>
              <a:rPr lang="fr-FR" b="1" dirty="0"/>
              <a:t>c'est perdu au milieu du Pacifique, ça n'aura pas les mêmes conséquences</a:t>
            </a:r>
            <a:r>
              <a:rPr lang="fr-FR" dirty="0"/>
              <a:t>. </a:t>
            </a:r>
          </a:p>
          <a:p>
            <a:r>
              <a:rPr lang="en-GB" b="1" dirty="0"/>
              <a:t>We did it here because it was further away</a:t>
            </a:r>
            <a:r>
              <a:rPr lang="en-GB" dirty="0"/>
              <a:t>; we did it here because we said to ourselves: </a:t>
            </a:r>
            <a:r>
              <a:rPr lang="en-GB" b="1" dirty="0"/>
              <a:t>it's lost in the middle of the Pacific, it won't have the same consequences. </a:t>
            </a:r>
            <a:endParaRPr lang="fr-FR" b="1" dirty="0"/>
          </a:p>
        </p:txBody>
      </p:sp>
    </p:spTree>
    <p:extLst>
      <p:ext uri="{BB962C8B-B14F-4D97-AF65-F5344CB8AC3E}">
        <p14:creationId xmlns:p14="http://schemas.microsoft.com/office/powerpoint/2010/main" val="313390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7356-C379-B4EE-A65F-6A9A05E7D16E}"/>
              </a:ext>
            </a:extLst>
          </p:cNvPr>
          <p:cNvSpPr>
            <a:spLocks noGrp="1"/>
          </p:cNvSpPr>
          <p:nvPr>
            <p:ph type="title"/>
          </p:nvPr>
        </p:nvSpPr>
        <p:spPr/>
        <p:txBody>
          <a:bodyPr/>
          <a:lstStyle/>
          <a:p>
            <a:r>
              <a:rPr lang="en-GB" dirty="0"/>
              <a:t>President Macron (2021)</a:t>
            </a:r>
          </a:p>
        </p:txBody>
      </p:sp>
      <p:sp>
        <p:nvSpPr>
          <p:cNvPr id="3" name="Content Placeholder 2">
            <a:extLst>
              <a:ext uri="{FF2B5EF4-FFF2-40B4-BE49-F238E27FC236}">
                <a16:creationId xmlns:a16="http://schemas.microsoft.com/office/drawing/2014/main" id="{811B066D-2B19-3981-EE25-DBEF903B9D9E}"/>
              </a:ext>
            </a:extLst>
          </p:cNvPr>
          <p:cNvSpPr>
            <a:spLocks noGrp="1"/>
          </p:cNvSpPr>
          <p:nvPr>
            <p:ph idx="1"/>
          </p:nvPr>
        </p:nvSpPr>
        <p:spPr/>
        <p:txBody>
          <a:bodyPr>
            <a:normAutofit/>
          </a:bodyPr>
          <a:lstStyle/>
          <a:p>
            <a:r>
              <a:rPr lang="fr-FR" dirty="0"/>
              <a:t>[M]</a:t>
            </a:r>
            <a:r>
              <a:rPr lang="fr-FR" dirty="0" err="1"/>
              <a:t>alheur</a:t>
            </a:r>
            <a:r>
              <a:rPr lang="fr-FR" dirty="0"/>
              <a:t> aux petits, malheur aux isolés […] Et je vous le dis avec clarté : « Ici, c'est la Polynésie ! Mais </a:t>
            </a:r>
            <a:r>
              <a:rPr lang="fr-FR" b="1" dirty="0"/>
              <a:t>ici, c'est la France ! » Et vous serez protégés.</a:t>
            </a:r>
          </a:p>
          <a:p>
            <a:r>
              <a:rPr lang="en-GB" dirty="0"/>
              <a:t>woe to the small, woe to the isolated […] And I tell you clearly: “This is Polynesia!” But </a:t>
            </a:r>
            <a:r>
              <a:rPr lang="en-GB" b="1" dirty="0"/>
              <a:t>this is France! » And you will be protected</a:t>
            </a:r>
            <a:r>
              <a:rPr lang="en-GB" dirty="0"/>
              <a:t>.</a:t>
            </a:r>
            <a:endParaRPr lang="fr-FR" dirty="0"/>
          </a:p>
          <a:p>
            <a:r>
              <a:rPr lang="fr-FR" b="1" dirty="0"/>
              <a:t>la République est là, à vos côtés, de manière concrète pour améliorer les vies</a:t>
            </a:r>
            <a:r>
              <a:rPr lang="fr-FR" dirty="0"/>
              <a:t>. </a:t>
            </a:r>
          </a:p>
          <a:p>
            <a:r>
              <a:rPr lang="en-GB" b="1" dirty="0"/>
              <a:t>the Republic is there, at your side, in a concrete way to improve lives</a:t>
            </a:r>
            <a:r>
              <a:rPr lang="en-GB" dirty="0"/>
              <a:t>.</a:t>
            </a:r>
            <a:endParaRPr lang="fr-FR" dirty="0"/>
          </a:p>
        </p:txBody>
      </p:sp>
    </p:spTree>
    <p:extLst>
      <p:ext uri="{BB962C8B-B14F-4D97-AF65-F5344CB8AC3E}">
        <p14:creationId xmlns:p14="http://schemas.microsoft.com/office/powerpoint/2010/main" val="88372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79BA-F36E-7AC2-980C-D54DE8617E2A}"/>
              </a:ext>
            </a:extLst>
          </p:cNvPr>
          <p:cNvSpPr>
            <a:spLocks noGrp="1"/>
          </p:cNvSpPr>
          <p:nvPr>
            <p:ph type="title"/>
          </p:nvPr>
        </p:nvSpPr>
        <p:spPr>
          <a:xfrm>
            <a:off x="5755598" y="1138036"/>
            <a:ext cx="5598202" cy="1402470"/>
          </a:xfrm>
        </p:spPr>
        <p:txBody>
          <a:bodyPr anchor="t">
            <a:normAutofit/>
          </a:bodyPr>
          <a:lstStyle/>
          <a:p>
            <a:r>
              <a:rPr lang="en-GB" sz="3200" dirty="0"/>
              <a:t>A sea of islands &amp; the Nuclear Pacific</a:t>
            </a:r>
          </a:p>
        </p:txBody>
      </p:sp>
      <p:pic>
        <p:nvPicPr>
          <p:cNvPr id="17410" name="Picture 2" descr="Our Sea of Islands - Epeli Hauofa">
            <a:extLst>
              <a:ext uri="{FF2B5EF4-FFF2-40B4-BE49-F238E27FC236}">
                <a16:creationId xmlns:a16="http://schemas.microsoft.com/office/drawing/2014/main" id="{DADE117E-EE5D-B555-5D5E-F404D7F975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8789" y="768626"/>
            <a:ext cx="3652103" cy="5459894"/>
          </a:xfrm>
          <a:prstGeom prst="rect">
            <a:avLst/>
          </a:prstGeom>
          <a:noFill/>
          <a:extLst>
            <a:ext uri="{909E8E84-426E-40DD-AFC4-6F175D3DCCD1}">
              <a14:hiddenFill xmlns:a14="http://schemas.microsoft.com/office/drawing/2010/main">
                <a:solidFill>
                  <a:srgbClr val="FFFFFF"/>
                </a:solidFill>
              </a14:hiddenFill>
            </a:ext>
          </a:extLst>
        </p:spPr>
      </p:pic>
      <p:cxnSp>
        <p:nvCxnSpPr>
          <p:cNvPr id="17437" name="Straight Connector 1743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687252-7182-F409-4B8D-4552E3AECF66}"/>
              </a:ext>
            </a:extLst>
          </p:cNvPr>
          <p:cNvSpPr>
            <a:spLocks noGrp="1"/>
          </p:cNvSpPr>
          <p:nvPr>
            <p:ph idx="1"/>
          </p:nvPr>
        </p:nvSpPr>
        <p:spPr>
          <a:xfrm>
            <a:off x="5755598" y="2108200"/>
            <a:ext cx="5444382" cy="4034183"/>
          </a:xfrm>
        </p:spPr>
        <p:txBody>
          <a:bodyPr>
            <a:normAutofit lnSpcReduction="10000"/>
          </a:bodyPr>
          <a:lstStyle/>
          <a:p>
            <a:r>
              <a:rPr lang="en-GB" sz="2000" dirty="0"/>
              <a:t>Imperial geopolitics that imagine the Pacific not as a ‘sea of islands’ but as ‘islands in a far sea’. The latter ‘stresses the smallness and remoteness’ from ‘centres of powers’ of the islands (</a:t>
            </a:r>
            <a:r>
              <a:rPr lang="en-GB" sz="2000" dirty="0" err="1"/>
              <a:t>Hauʻofa</a:t>
            </a:r>
            <a:r>
              <a:rPr lang="en-GB" sz="2000" dirty="0"/>
              <a:t> 1994: 152) </a:t>
            </a:r>
          </a:p>
          <a:p>
            <a:r>
              <a:rPr lang="en-GB" sz="2000" dirty="0"/>
              <a:t>Nuclear tests: Christmas and Malden in the Northern Line Islands for Britain; </a:t>
            </a:r>
            <a:r>
              <a:rPr lang="en-GB" sz="2000" dirty="0" err="1"/>
              <a:t>Moruroa</a:t>
            </a:r>
            <a:r>
              <a:rPr lang="en-GB" sz="2000" dirty="0"/>
              <a:t> and </a:t>
            </a:r>
            <a:r>
              <a:rPr lang="en-GB" sz="2000" dirty="0" err="1"/>
              <a:t>Fangataufa</a:t>
            </a:r>
            <a:r>
              <a:rPr lang="en-GB" sz="2000" dirty="0"/>
              <a:t> atolls in French Polynesia; and Bikini and </a:t>
            </a:r>
            <a:r>
              <a:rPr lang="en-GB" sz="2000" dirty="0" err="1"/>
              <a:t>Enewetak</a:t>
            </a:r>
            <a:r>
              <a:rPr lang="en-GB" sz="2000" dirty="0"/>
              <a:t> atolls in the Marshall Islands for the US. </a:t>
            </a:r>
          </a:p>
          <a:p>
            <a:r>
              <a:rPr lang="en-GB" sz="2000" dirty="0"/>
              <a:t>Britain also gained permission to test at Maralinga, Emu Field, and Mote Bello Island in Australia, its former settler colony (Keown 2019).</a:t>
            </a:r>
          </a:p>
        </p:txBody>
      </p:sp>
    </p:spTree>
    <p:extLst>
      <p:ext uri="{BB962C8B-B14F-4D97-AF65-F5344CB8AC3E}">
        <p14:creationId xmlns:p14="http://schemas.microsoft.com/office/powerpoint/2010/main" val="614859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4733F-268F-72AD-0D14-A21F0E653A09}"/>
              </a:ext>
            </a:extLst>
          </p:cNvPr>
          <p:cNvSpPr>
            <a:spLocks noGrp="1"/>
          </p:cNvSpPr>
          <p:nvPr>
            <p:ph type="title"/>
          </p:nvPr>
        </p:nvSpPr>
        <p:spPr>
          <a:xfrm>
            <a:off x="630936" y="640080"/>
            <a:ext cx="4818888" cy="1481328"/>
          </a:xfrm>
        </p:spPr>
        <p:txBody>
          <a:bodyPr anchor="b">
            <a:normAutofit/>
          </a:bodyPr>
          <a:lstStyle/>
          <a:p>
            <a:r>
              <a:rPr lang="en-GB" sz="5000"/>
              <a:t>Oceania, our sea of islands</a:t>
            </a:r>
          </a:p>
        </p:txBody>
      </p:sp>
      <p:sp>
        <p:nvSpPr>
          <p:cNvPr id="1844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82EAD7-BC0F-E5B9-3CE7-EEFE4461ACBB}"/>
              </a:ext>
            </a:extLst>
          </p:cNvPr>
          <p:cNvSpPr>
            <a:spLocks noGrp="1"/>
          </p:cNvSpPr>
          <p:nvPr>
            <p:ph idx="1"/>
          </p:nvPr>
        </p:nvSpPr>
        <p:spPr>
          <a:xfrm>
            <a:off x="630936" y="2660904"/>
            <a:ext cx="4818888" cy="3547872"/>
          </a:xfrm>
        </p:spPr>
        <p:txBody>
          <a:bodyPr anchor="t">
            <a:normAutofit/>
          </a:bodyPr>
          <a:lstStyle/>
          <a:p>
            <a:r>
              <a:rPr lang="en-GB" sz="2200" dirty="0"/>
              <a:t>Oceania is us. We are the sea, we are the ocean, we must wake up to this ancient truth and together use it to overturn all views that aim ultimately to confine us again, physically and psychologically, in the tiny spaces that we have resisted accepting as appointed places, and from which we have recently liberated ourselves. (</a:t>
            </a:r>
            <a:r>
              <a:rPr lang="en-GB" sz="2400" dirty="0" err="1"/>
              <a:t>Hauʻofa</a:t>
            </a:r>
            <a:r>
              <a:rPr lang="en-GB" sz="2400" dirty="0"/>
              <a:t> 1994)</a:t>
            </a:r>
            <a:r>
              <a:rPr lang="en-GB" sz="2200" dirty="0"/>
              <a:t> </a:t>
            </a:r>
          </a:p>
        </p:txBody>
      </p:sp>
      <p:pic>
        <p:nvPicPr>
          <p:cNvPr id="18434" name="Picture 2" descr="Our Sea of Islands - Epeli Hau'ofa - YouTube">
            <a:extLst>
              <a:ext uri="{FF2B5EF4-FFF2-40B4-BE49-F238E27FC236}">
                <a16:creationId xmlns:a16="http://schemas.microsoft.com/office/drawing/2014/main" id="{9CBBBBE7-51F1-FAD2-C215-E0044D9B03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381887"/>
            <a:ext cx="5458968" cy="409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8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56432-1F9D-0E89-680D-A3A57B1D569B}"/>
              </a:ext>
            </a:extLst>
          </p:cNvPr>
          <p:cNvSpPr>
            <a:spLocks noGrp="1"/>
          </p:cNvSpPr>
          <p:nvPr>
            <p:ph type="title"/>
          </p:nvPr>
        </p:nvSpPr>
        <p:spPr>
          <a:xfrm>
            <a:off x="630936" y="640080"/>
            <a:ext cx="4818888" cy="1481328"/>
          </a:xfrm>
        </p:spPr>
        <p:txBody>
          <a:bodyPr anchor="b">
            <a:normAutofit/>
          </a:bodyPr>
          <a:lstStyle/>
          <a:p>
            <a:r>
              <a:rPr lang="en-GB" sz="5000"/>
              <a:t>Preparation for seminar</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337430-DC0F-396E-61E6-DAFAD60F5DEB}"/>
              </a:ext>
            </a:extLst>
          </p:cNvPr>
          <p:cNvSpPr>
            <a:spLocks noGrp="1"/>
          </p:cNvSpPr>
          <p:nvPr>
            <p:ph idx="1"/>
          </p:nvPr>
        </p:nvSpPr>
        <p:spPr>
          <a:xfrm>
            <a:off x="630936" y="2660904"/>
            <a:ext cx="4818888" cy="3547872"/>
          </a:xfrm>
        </p:spPr>
        <p:txBody>
          <a:bodyPr anchor="t">
            <a:normAutofit/>
          </a:bodyPr>
          <a:lstStyle/>
          <a:p>
            <a:r>
              <a:rPr lang="en-GB" sz="2200"/>
              <a:t>Algerian and Polynesian anti-nuclear decolonial visual arts</a:t>
            </a:r>
          </a:p>
          <a:p>
            <a:r>
              <a:rPr lang="en-GB" sz="2200"/>
              <a:t>See questions on Blackboard to guide your thinking</a:t>
            </a:r>
          </a:p>
          <a:p>
            <a:r>
              <a:rPr lang="en-GB" sz="2200"/>
              <a:t>We’ll also talk about the challenges of representing environmental violence (questions of invisibility vs. hyper-visibility &amp; slow violence)</a:t>
            </a:r>
          </a:p>
        </p:txBody>
      </p:sp>
      <p:pic>
        <p:nvPicPr>
          <p:cNvPr id="4" name="Picture 3">
            <a:extLst>
              <a:ext uri="{FF2B5EF4-FFF2-40B4-BE49-F238E27FC236}">
                <a16:creationId xmlns:a16="http://schemas.microsoft.com/office/drawing/2014/main" id="{0A508B95-D738-DC09-AECB-44BC796A871A}"/>
              </a:ext>
            </a:extLst>
          </p:cNvPr>
          <p:cNvPicPr>
            <a:picLocks noChangeAspect="1"/>
          </p:cNvPicPr>
          <p:nvPr/>
        </p:nvPicPr>
        <p:blipFill rotWithShape="1">
          <a:blip r:embed="rId2"/>
          <a:srcRect t="5241" r="2" b="2"/>
          <a:stretch/>
        </p:blipFill>
        <p:spPr>
          <a:xfrm>
            <a:off x="6943225" y="640080"/>
            <a:ext cx="3770613" cy="5577840"/>
          </a:xfrm>
          <a:prstGeom prst="rect">
            <a:avLst/>
          </a:prstGeom>
        </p:spPr>
      </p:pic>
    </p:spTree>
    <p:extLst>
      <p:ext uri="{BB962C8B-B14F-4D97-AF65-F5344CB8AC3E}">
        <p14:creationId xmlns:p14="http://schemas.microsoft.com/office/powerpoint/2010/main" val="2755450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96E7-49C6-7A4B-F4B7-733337CDC1FB}"/>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3A328421-73BE-AA05-4F52-F42B3E7F617F}"/>
              </a:ext>
            </a:extLst>
          </p:cNvPr>
          <p:cNvSpPr>
            <a:spLocks noGrp="1"/>
          </p:cNvSpPr>
          <p:nvPr>
            <p:ph idx="1"/>
          </p:nvPr>
        </p:nvSpPr>
        <p:spPr/>
        <p:txBody>
          <a:bodyPr>
            <a:normAutofit fontScale="62500" lnSpcReduction="20000"/>
          </a:bodyPr>
          <a:lstStyle/>
          <a:p>
            <a:r>
              <a:rPr lang="en-GB" dirty="0"/>
              <a:t>El </a:t>
            </a:r>
            <a:r>
              <a:rPr lang="en-GB" dirty="0" err="1"/>
              <a:t>Guabli</a:t>
            </a:r>
            <a:r>
              <a:rPr lang="en-GB" dirty="0"/>
              <a:t>, </a:t>
            </a:r>
            <a:r>
              <a:rPr lang="en-GB" dirty="0" err="1"/>
              <a:t>Brahim</a:t>
            </a:r>
            <a:r>
              <a:rPr lang="en-GB" dirty="0"/>
              <a:t>, ‘</a:t>
            </a:r>
            <a:r>
              <a:rPr lang="en-GB" dirty="0" err="1"/>
              <a:t>Saharanism</a:t>
            </a:r>
            <a:r>
              <a:rPr lang="en-GB" dirty="0"/>
              <a:t> in the Sonoran’, </a:t>
            </a:r>
            <a:r>
              <a:rPr lang="en-GB" i="1" dirty="0"/>
              <a:t>Avery Review</a:t>
            </a:r>
            <a:r>
              <a:rPr lang="en-GB" dirty="0"/>
              <a:t>,</a:t>
            </a:r>
            <a:r>
              <a:rPr lang="en-GB" i="1" dirty="0"/>
              <a:t> </a:t>
            </a:r>
            <a:r>
              <a:rPr lang="en-GB" dirty="0"/>
              <a:t>58 (2022). Available at </a:t>
            </a:r>
            <a:r>
              <a:rPr lang="en-GB" dirty="0">
                <a:hlinkClick r:id="rId2"/>
              </a:rPr>
              <a:t>https://averyreview.com/issues/58/saharanism-inthe-sonoran</a:t>
            </a:r>
            <a:r>
              <a:rPr lang="en-GB" dirty="0"/>
              <a:t> (consulted 3 July 2023).</a:t>
            </a:r>
          </a:p>
          <a:p>
            <a:r>
              <a:rPr lang="en-GB" dirty="0"/>
              <a:t>Endres, Danielle, ‘The Rhetoric of Nuclear Colonialism: Rhetorical Exclusion of American Indian Arguments in the Yucca Mountain Nuclear Waste Siting Decision’, </a:t>
            </a:r>
            <a:r>
              <a:rPr lang="en-GB" i="1" dirty="0"/>
              <a:t>Communication and Critical/Cultural Studies</a:t>
            </a:r>
            <a:r>
              <a:rPr lang="en-GB" dirty="0"/>
              <a:t>, 6.1 (2009), </a:t>
            </a:r>
            <a:r>
              <a:rPr lang="en-GB" dirty="0">
                <a:hlinkClick r:id="rId3"/>
              </a:rPr>
              <a:t>https://doi.org/10.1080/14791420802632103</a:t>
            </a:r>
            <a:r>
              <a:rPr lang="en-GB" dirty="0"/>
              <a:t> </a:t>
            </a:r>
          </a:p>
          <a:p>
            <a:r>
              <a:rPr lang="en-GB" dirty="0" err="1"/>
              <a:t>Hauʻofa</a:t>
            </a:r>
            <a:r>
              <a:rPr lang="en-GB" dirty="0"/>
              <a:t>, </a:t>
            </a:r>
            <a:r>
              <a:rPr lang="en-GB" dirty="0" err="1"/>
              <a:t>Epeli</a:t>
            </a:r>
            <a:r>
              <a:rPr lang="en-GB" dirty="0"/>
              <a:t>, ‘Our Sea of Islands’, </a:t>
            </a:r>
            <a:r>
              <a:rPr lang="en-GB" i="1" dirty="0"/>
              <a:t>The Contemporary Pacific</a:t>
            </a:r>
            <a:r>
              <a:rPr lang="en-GB" dirty="0"/>
              <a:t>, 6.1 (1994), 148-61</a:t>
            </a:r>
          </a:p>
          <a:p>
            <a:r>
              <a:rPr lang="en-GB" dirty="0"/>
              <a:t>Hecht, Gabrielle, </a:t>
            </a:r>
            <a:r>
              <a:rPr lang="en-GB" i="1" dirty="0"/>
              <a:t>The Radiance of France: Nuclear Power and National Identity after World War II </a:t>
            </a:r>
            <a:r>
              <a:rPr lang="en-GB" dirty="0"/>
              <a:t>(Cambridge: MIT Press, 2009)</a:t>
            </a:r>
          </a:p>
          <a:p>
            <a:r>
              <a:rPr lang="en-GB" dirty="0"/>
              <a:t>Henni, Samia (ed.), </a:t>
            </a:r>
            <a:r>
              <a:rPr lang="en-GB" i="1" dirty="0"/>
              <a:t>Deserts Are not Empty </a:t>
            </a:r>
            <a:r>
              <a:rPr lang="en-GB" dirty="0"/>
              <a:t>(New York: Columbia Books on Architecture and the City, 2022)</a:t>
            </a:r>
            <a:endParaRPr lang="fr-FR" dirty="0"/>
          </a:p>
          <a:p>
            <a:r>
              <a:rPr lang="fr-FR" dirty="0"/>
              <a:t>Hollande, François, ‘Déclaration de M. François Hollande, Président de la République, sur les efforts en faveur de la Polynésie française, à Tahiti Papeete le 22 février 2016’, 2016. </a:t>
            </a:r>
            <a:r>
              <a:rPr lang="fr-FR" dirty="0" err="1"/>
              <a:t>Available</a:t>
            </a:r>
            <a:r>
              <a:rPr lang="fr-FR" dirty="0"/>
              <a:t> at </a:t>
            </a:r>
            <a:r>
              <a:rPr lang="fr-FR" dirty="0">
                <a:hlinkClick r:id="rId4"/>
              </a:rPr>
              <a:t>https://www.vie-publique.fr/discours/198041-declaration-de-m-francois-hollande-president-de-la-republique-sur-les</a:t>
            </a:r>
            <a:r>
              <a:rPr lang="fr-FR" dirty="0"/>
              <a:t> (</a:t>
            </a:r>
            <a:r>
              <a:rPr lang="fr-FR" dirty="0" err="1"/>
              <a:t>consulted</a:t>
            </a:r>
            <a:r>
              <a:rPr lang="fr-FR" dirty="0"/>
              <a:t> 3 July 2023) </a:t>
            </a:r>
          </a:p>
          <a:p>
            <a:r>
              <a:rPr lang="fr-FR" dirty="0"/>
              <a:t>INA, ‘Défense des essais nucléaires français : Jules Moch à l’ONU’, 1960. </a:t>
            </a:r>
            <a:r>
              <a:rPr lang="fr-FR" dirty="0" err="1"/>
              <a:t>Available</a:t>
            </a:r>
            <a:r>
              <a:rPr lang="fr-FR" dirty="0"/>
              <a:t> at </a:t>
            </a:r>
            <a:r>
              <a:rPr lang="fr-FR" dirty="0">
                <a:hlinkClick r:id="rId5"/>
              </a:rPr>
              <a:t>https://mediaclip.ina.fr/fr/i19021262-defense-des-essais-nucleaires-francais-jules-moch-a-l-onu.html</a:t>
            </a:r>
            <a:r>
              <a:rPr lang="fr-FR" dirty="0"/>
              <a:t> (</a:t>
            </a:r>
            <a:r>
              <a:rPr lang="fr-FR" dirty="0" err="1"/>
              <a:t>consulted</a:t>
            </a:r>
            <a:r>
              <a:rPr lang="fr-FR" dirty="0"/>
              <a:t> 3 July 2023). </a:t>
            </a:r>
            <a:endParaRPr lang="en-GB" dirty="0"/>
          </a:p>
        </p:txBody>
      </p:sp>
    </p:spTree>
    <p:extLst>
      <p:ext uri="{BB962C8B-B14F-4D97-AF65-F5344CB8AC3E}">
        <p14:creationId xmlns:p14="http://schemas.microsoft.com/office/powerpoint/2010/main" val="2074152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B380-2ECC-6840-5BC6-10BDF9FE344E}"/>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9B7D956E-BCEB-91B2-F2E5-A04DD01D1142}"/>
              </a:ext>
            </a:extLst>
          </p:cNvPr>
          <p:cNvSpPr>
            <a:spLocks noGrp="1"/>
          </p:cNvSpPr>
          <p:nvPr>
            <p:ph idx="1"/>
          </p:nvPr>
        </p:nvSpPr>
        <p:spPr/>
        <p:txBody>
          <a:bodyPr>
            <a:normAutofit fontScale="77500" lnSpcReduction="20000"/>
          </a:bodyPr>
          <a:lstStyle/>
          <a:p>
            <a:r>
              <a:rPr lang="en-GB" dirty="0"/>
              <a:t>Jarvis, Jill, ‘Radiant Matter: Technologies of Light and the Long Shadow of French Nuclear Imperialism in the Algerian Sahara’, </a:t>
            </a:r>
            <a:r>
              <a:rPr lang="en-GB" i="1" dirty="0"/>
              <a:t>Representations</a:t>
            </a:r>
            <a:r>
              <a:rPr lang="en-GB" dirty="0"/>
              <a:t> 160.1 (2022), 54-89.</a:t>
            </a:r>
          </a:p>
          <a:p>
            <a:r>
              <a:rPr lang="en-GB" dirty="0"/>
              <a:t>Keown, Michelle, ‘Waves of Destruction: Nuclear Imperialism and Antinuclear Protest in the Indigenous Literatures of the Pacific’, </a:t>
            </a:r>
            <a:r>
              <a:rPr lang="en-GB" i="1" dirty="0"/>
              <a:t>Journal of Postcolonial Writing</a:t>
            </a:r>
            <a:r>
              <a:rPr lang="en-GB" dirty="0"/>
              <a:t>,</a:t>
            </a:r>
            <a:r>
              <a:rPr lang="en-GB" i="1" dirty="0"/>
              <a:t> </a:t>
            </a:r>
            <a:r>
              <a:rPr lang="en-GB" dirty="0"/>
              <a:t>54.5 (2018), 585-600</a:t>
            </a:r>
          </a:p>
          <a:p>
            <a:r>
              <a:rPr lang="fr-FR" dirty="0"/>
              <a:t>‘Le Général de Gaulle : hourra pour la France !’, </a:t>
            </a:r>
            <a:r>
              <a:rPr lang="fr-FR" i="1" dirty="0"/>
              <a:t>Le Monde</a:t>
            </a:r>
            <a:r>
              <a:rPr lang="fr-FR" dirty="0"/>
              <a:t>,</a:t>
            </a:r>
            <a:r>
              <a:rPr lang="fr-FR" i="1" dirty="0"/>
              <a:t> </a:t>
            </a:r>
            <a:r>
              <a:rPr lang="fr-FR" dirty="0"/>
              <a:t>15 </a:t>
            </a:r>
            <a:r>
              <a:rPr lang="fr-FR" dirty="0" err="1"/>
              <a:t>February</a:t>
            </a:r>
            <a:r>
              <a:rPr lang="fr-FR" dirty="0"/>
              <a:t> 1960. </a:t>
            </a:r>
            <a:r>
              <a:rPr lang="fr-FR" dirty="0" err="1"/>
              <a:t>Available</a:t>
            </a:r>
            <a:r>
              <a:rPr lang="fr-FR" dirty="0"/>
              <a:t> at </a:t>
            </a:r>
            <a:r>
              <a:rPr lang="fr-FR" dirty="0">
                <a:hlinkClick r:id="rId2"/>
              </a:rPr>
              <a:t>https://www.lemonde.fr/archives/article/1960/02/15/le-general-de-gaulle-hourra-pour-la-france_2099729_1819218.html</a:t>
            </a:r>
            <a:r>
              <a:rPr lang="fr-FR" dirty="0"/>
              <a:t> (</a:t>
            </a:r>
            <a:r>
              <a:rPr lang="fr-FR" dirty="0" err="1"/>
              <a:t>consulted</a:t>
            </a:r>
            <a:r>
              <a:rPr lang="fr-FR" dirty="0"/>
              <a:t> 3 July 2023). </a:t>
            </a:r>
          </a:p>
          <a:p>
            <a:r>
              <a:rPr lang="fr-FR" dirty="0"/>
              <a:t>Macron, Emmanuel, ‘Discours du Président Emmanuel Macron depuis Papeete’, 2021. </a:t>
            </a:r>
            <a:r>
              <a:rPr lang="fr-FR" dirty="0" err="1"/>
              <a:t>Available</a:t>
            </a:r>
            <a:r>
              <a:rPr lang="fr-FR" dirty="0"/>
              <a:t> at </a:t>
            </a:r>
            <a:r>
              <a:rPr lang="fr-FR" dirty="0">
                <a:hlinkClick r:id="rId3"/>
              </a:rPr>
              <a:t>https://www.elysee.fr/emmanuel-macron/2021/07/28/discours-du-president-emmanuel-macron-depuis-papeete</a:t>
            </a:r>
            <a:r>
              <a:rPr lang="fr-FR" dirty="0"/>
              <a:t> (</a:t>
            </a:r>
            <a:r>
              <a:rPr lang="fr-FR" dirty="0" err="1"/>
              <a:t>consulted</a:t>
            </a:r>
            <a:r>
              <a:rPr lang="fr-FR" dirty="0"/>
              <a:t> 3 July 2023)</a:t>
            </a:r>
            <a:endParaRPr lang="en-GB" dirty="0"/>
          </a:p>
          <a:p>
            <a:r>
              <a:rPr lang="en-GB" dirty="0"/>
              <a:t>Maurer, </a:t>
            </a:r>
            <a:r>
              <a:rPr lang="en-GB" dirty="0" err="1"/>
              <a:t>Anaïs</a:t>
            </a:r>
            <a:r>
              <a:rPr lang="en-GB" dirty="0"/>
              <a:t> and Rebecca H. Hogue, ‘Special Forum Introduction: Transnational Nuclear Imperialisms’, </a:t>
            </a:r>
            <a:r>
              <a:rPr lang="en-GB" i="1" dirty="0"/>
              <a:t>Journal of Transnational American Studies, </a:t>
            </a:r>
            <a:r>
              <a:rPr lang="en-GB" dirty="0"/>
              <a:t>11: 2 (2020), 153–71</a:t>
            </a:r>
          </a:p>
          <a:p>
            <a:r>
              <a:rPr lang="en-GB" dirty="0"/>
              <a:t>Nixon, Rob, </a:t>
            </a:r>
            <a:r>
              <a:rPr lang="en-GB" i="1" dirty="0"/>
              <a:t>Slow Violence and the Environmentalism of the Poor </a:t>
            </a:r>
            <a:r>
              <a:rPr lang="en-GB" dirty="0"/>
              <a:t>(Cambridge: Harvard University Press, 2011) </a:t>
            </a:r>
            <a:endParaRPr lang="fr-FR" dirty="0"/>
          </a:p>
        </p:txBody>
      </p:sp>
    </p:spTree>
    <p:extLst>
      <p:ext uri="{BB962C8B-B14F-4D97-AF65-F5344CB8AC3E}">
        <p14:creationId xmlns:p14="http://schemas.microsoft.com/office/powerpoint/2010/main" val="251247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7" name="Rectangle 19466">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572B5-0B11-02AB-6D8D-706771A63AB6}"/>
              </a:ext>
            </a:extLst>
          </p:cNvPr>
          <p:cNvSpPr>
            <a:spLocks noGrp="1"/>
          </p:cNvSpPr>
          <p:nvPr>
            <p:ph type="title"/>
          </p:nvPr>
        </p:nvSpPr>
        <p:spPr>
          <a:xfrm>
            <a:off x="838200" y="556337"/>
            <a:ext cx="6797405" cy="1651404"/>
          </a:xfrm>
        </p:spPr>
        <p:txBody>
          <a:bodyPr>
            <a:normAutofit/>
          </a:bodyPr>
          <a:lstStyle/>
          <a:p>
            <a:r>
              <a:rPr lang="en-GB" sz="4000"/>
              <a:t>What is nuclear power?</a:t>
            </a:r>
          </a:p>
        </p:txBody>
      </p:sp>
      <p:sp>
        <p:nvSpPr>
          <p:cNvPr id="3" name="Content Placeholder 2">
            <a:extLst>
              <a:ext uri="{FF2B5EF4-FFF2-40B4-BE49-F238E27FC236}">
                <a16:creationId xmlns:a16="http://schemas.microsoft.com/office/drawing/2014/main" id="{65D42247-DC48-2C6F-788F-6C5BE8C2B9DF}"/>
              </a:ext>
            </a:extLst>
          </p:cNvPr>
          <p:cNvSpPr>
            <a:spLocks noGrp="1"/>
          </p:cNvSpPr>
          <p:nvPr>
            <p:ph idx="1"/>
          </p:nvPr>
        </p:nvSpPr>
        <p:spPr>
          <a:xfrm>
            <a:off x="838200" y="1955800"/>
            <a:ext cx="6797405" cy="4648200"/>
          </a:xfrm>
        </p:spPr>
        <p:txBody>
          <a:bodyPr>
            <a:normAutofit/>
          </a:bodyPr>
          <a:lstStyle/>
          <a:p>
            <a:r>
              <a:rPr lang="en-GB" sz="2400" dirty="0"/>
              <a:t>Nuclear energy originates from the splitting of uranium atoms – this is called fission. This generates heat to produce steam, which is used by a turbine generator to generate electricity. </a:t>
            </a:r>
          </a:p>
          <a:p>
            <a:r>
              <a:rPr lang="en-GB" sz="2400" dirty="0"/>
              <a:t>process of mining, milling, conversion, enrichment, fuel fabrication and electricity generation</a:t>
            </a:r>
          </a:p>
          <a:p>
            <a:r>
              <a:rPr lang="en-GB" sz="2400" dirty="0"/>
              <a:t>‘The civil and military nuclear complexes are so closely interlinked that a uranium atom used in a nuclear plant may very well be reused in an atomic bomb created for the military’ (Maurer and Hogue 2020: 31)</a:t>
            </a:r>
          </a:p>
        </p:txBody>
      </p:sp>
      <p:pic>
        <p:nvPicPr>
          <p:cNvPr id="19462" name="Picture 6" descr="RADIOACTIVE SYMBOL RADIATION WARNING SELF ADHESIVE VINYL STICKERS SAFETY :  Amazon.co.uk: DIY &amp; Tools">
            <a:extLst>
              <a:ext uri="{FF2B5EF4-FFF2-40B4-BE49-F238E27FC236}">
                <a16:creationId xmlns:a16="http://schemas.microsoft.com/office/drawing/2014/main" id="{3C6AB3B6-96AA-74D5-0A73-9AD0FEC502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5250" y="168168"/>
            <a:ext cx="3160234" cy="316815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Nuclear energy: Splitting the atom | New Scientist">
            <a:extLst>
              <a:ext uri="{FF2B5EF4-FFF2-40B4-BE49-F238E27FC236}">
                <a16:creationId xmlns:a16="http://schemas.microsoft.com/office/drawing/2014/main" id="{C72DB5A5-2F7B-D2CD-2DE1-0923ADC4BB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62188" y="3504492"/>
            <a:ext cx="3666358" cy="281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1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7455D-80D0-DB0C-8AFA-52009BF73C9A}"/>
              </a:ext>
            </a:extLst>
          </p:cNvPr>
          <p:cNvSpPr>
            <a:spLocks noGrp="1"/>
          </p:cNvSpPr>
          <p:nvPr>
            <p:ph type="title"/>
          </p:nvPr>
        </p:nvSpPr>
        <p:spPr>
          <a:xfrm>
            <a:off x="589560" y="856180"/>
            <a:ext cx="5279408" cy="1128068"/>
          </a:xfrm>
        </p:spPr>
        <p:txBody>
          <a:bodyPr anchor="ctr">
            <a:normAutofit/>
          </a:bodyPr>
          <a:lstStyle/>
          <a:p>
            <a:r>
              <a:rPr lang="en-GB" sz="3700"/>
              <a:t>Nuclear energy and the climate emergency</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10EEB0-38D9-5D20-3693-AE42B34E27DB}"/>
              </a:ext>
            </a:extLst>
          </p:cNvPr>
          <p:cNvSpPr>
            <a:spLocks noGrp="1"/>
          </p:cNvSpPr>
          <p:nvPr>
            <p:ph idx="1"/>
          </p:nvPr>
        </p:nvSpPr>
        <p:spPr>
          <a:xfrm>
            <a:off x="590719" y="2330505"/>
            <a:ext cx="5278066" cy="3979585"/>
          </a:xfrm>
        </p:spPr>
        <p:txBody>
          <a:bodyPr anchor="ctr">
            <a:normAutofit/>
          </a:bodyPr>
          <a:lstStyle/>
          <a:p>
            <a:r>
              <a:rPr lang="en-GB" sz="2000" dirty="0"/>
              <a:t>Because nuclear power plants do not burn fuel, they do not produce greenhouse gas emissions.</a:t>
            </a:r>
          </a:p>
          <a:p>
            <a:r>
              <a:rPr lang="en-GB" sz="2000" dirty="0"/>
              <a:t>But the nuclear is not a zero-emissions energy source when we take the whole cycle into account (extraction, transport, construction, demolition, decommission of power plants, transport and storage of waste)</a:t>
            </a:r>
          </a:p>
          <a:p>
            <a:r>
              <a:rPr lang="en-GB" sz="2000" dirty="0"/>
              <a:t>Compare points of view of e.g. </a:t>
            </a:r>
            <a:r>
              <a:rPr lang="en-GB" sz="2000" dirty="0">
                <a:hlinkClick r:id="rId3"/>
              </a:rPr>
              <a:t>Greenpeace</a:t>
            </a:r>
            <a:r>
              <a:rPr lang="en-GB" sz="2000" dirty="0"/>
              <a:t> and the </a:t>
            </a:r>
            <a:r>
              <a:rPr lang="en-GB" sz="2000" dirty="0">
                <a:hlinkClick r:id="rId4"/>
              </a:rPr>
              <a:t>World Nuclear Association </a:t>
            </a:r>
            <a:endParaRPr lang="en-GB" sz="2000" dirty="0"/>
          </a:p>
          <a:p>
            <a:endParaRPr lang="en-GB"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Nuclear energy and climate change - World Nuclear Association">
            <a:extLst>
              <a:ext uri="{FF2B5EF4-FFF2-40B4-BE49-F238E27FC236}">
                <a16:creationId xmlns:a16="http://schemas.microsoft.com/office/drawing/2014/main" id="{B012A63F-FEDB-9708-A61F-D51545BE11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83423" y="609989"/>
            <a:ext cx="4397433" cy="246256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Viewpoint: Technology hypocrites? Greenpeace is far less ecological than it  claims - Genetic Literacy Project">
            <a:extLst>
              <a:ext uri="{FF2B5EF4-FFF2-40B4-BE49-F238E27FC236}">
                <a16:creationId xmlns:a16="http://schemas.microsoft.com/office/drawing/2014/main" id="{60BDBF7C-D827-BDA8-ACD2-41E3B4BE58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313429" y="3707894"/>
            <a:ext cx="3935556"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2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CEE6B-F79C-9541-5519-B9B6307D5B2A}"/>
              </a:ext>
            </a:extLst>
          </p:cNvPr>
          <p:cNvSpPr>
            <a:spLocks noGrp="1"/>
          </p:cNvSpPr>
          <p:nvPr>
            <p:ph type="title"/>
          </p:nvPr>
        </p:nvSpPr>
        <p:spPr>
          <a:xfrm>
            <a:off x="7531610" y="365125"/>
            <a:ext cx="3822189" cy="1899912"/>
          </a:xfrm>
        </p:spPr>
        <p:txBody>
          <a:bodyPr>
            <a:normAutofit/>
          </a:bodyPr>
          <a:lstStyle/>
          <a:p>
            <a:r>
              <a:rPr lang="en-GB" sz="4000"/>
              <a:t>France as a nuclear power</a:t>
            </a:r>
            <a:endParaRPr lang="en-GB" sz="4000" dirty="0"/>
          </a:p>
        </p:txBody>
      </p:sp>
      <p:pic>
        <p:nvPicPr>
          <p:cNvPr id="5" name="Picture 2" descr="50% de nucléaire en France : un objectif réaliste ? - Chroniques de  l'Anthropocène">
            <a:extLst>
              <a:ext uri="{FF2B5EF4-FFF2-40B4-BE49-F238E27FC236}">
                <a16:creationId xmlns:a16="http://schemas.microsoft.com/office/drawing/2014/main" id="{6EA125BE-720D-6144-17A0-B2A5E291E4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4"/>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A48D9B7-59E2-68BD-702A-00BDF8B1A291}"/>
              </a:ext>
            </a:extLst>
          </p:cNvPr>
          <p:cNvSpPr>
            <a:spLocks noGrp="1"/>
          </p:cNvSpPr>
          <p:nvPr>
            <p:ph idx="1"/>
          </p:nvPr>
        </p:nvSpPr>
        <p:spPr>
          <a:xfrm>
            <a:off x="7531610" y="2434201"/>
            <a:ext cx="3822189" cy="3742762"/>
          </a:xfrm>
        </p:spPr>
        <p:txBody>
          <a:bodyPr>
            <a:normAutofit/>
          </a:bodyPr>
          <a:lstStyle/>
          <a:p>
            <a:r>
              <a:rPr lang="en-GB" sz="2000" dirty="0"/>
              <a:t>France has one of the largest nuclear power programs in the world</a:t>
            </a:r>
          </a:p>
          <a:p>
            <a:r>
              <a:rPr lang="en-GB" sz="2000" dirty="0"/>
              <a:t>derives over 75% of its electricity from nuclear energy.</a:t>
            </a:r>
          </a:p>
          <a:p>
            <a:r>
              <a:rPr lang="en-GB" sz="2000" dirty="0"/>
              <a:t>France has conducted 210 (approx.) nuclear tests since 1960 (US: 1,054; Britain: 45; China: 47; Soviet Union: 715)</a:t>
            </a:r>
          </a:p>
          <a:p>
            <a:endParaRPr lang="en-GB" sz="2000" dirty="0"/>
          </a:p>
        </p:txBody>
      </p:sp>
    </p:spTree>
    <p:extLst>
      <p:ext uri="{BB962C8B-B14F-4D97-AF65-F5344CB8AC3E}">
        <p14:creationId xmlns:p14="http://schemas.microsoft.com/office/powerpoint/2010/main" val="252500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EE6B-F79C-9541-5519-B9B6307D5B2A}"/>
              </a:ext>
            </a:extLst>
          </p:cNvPr>
          <p:cNvSpPr>
            <a:spLocks noGrp="1"/>
          </p:cNvSpPr>
          <p:nvPr>
            <p:ph type="title"/>
          </p:nvPr>
        </p:nvSpPr>
        <p:spPr>
          <a:xfrm>
            <a:off x="4553733" y="548464"/>
            <a:ext cx="6798541" cy="1675623"/>
          </a:xfrm>
        </p:spPr>
        <p:txBody>
          <a:bodyPr anchor="b">
            <a:normAutofit/>
          </a:bodyPr>
          <a:lstStyle/>
          <a:p>
            <a:r>
              <a:rPr lang="en-GB" sz="4000" dirty="0"/>
              <a:t>Nuclear France</a:t>
            </a:r>
          </a:p>
        </p:txBody>
      </p:sp>
      <p:pic>
        <p:nvPicPr>
          <p:cNvPr id="4" name="Picture 3" descr="Text&#10;&#10;Description automatically generated">
            <a:extLst>
              <a:ext uri="{FF2B5EF4-FFF2-40B4-BE49-F238E27FC236}">
                <a16:creationId xmlns:a16="http://schemas.microsoft.com/office/drawing/2014/main" id="{B652F60A-534E-9E99-39E5-9F9253EAFF29}"/>
              </a:ext>
            </a:extLst>
          </p:cNvPr>
          <p:cNvPicPr>
            <a:picLocks noChangeAspect="1"/>
          </p:cNvPicPr>
          <p:nvPr/>
        </p:nvPicPr>
        <p:blipFill rotWithShape="1">
          <a:blip r:embed="rId2">
            <a:extLst>
              <a:ext uri="{28A0092B-C50C-407E-A947-70E740481C1C}">
                <a14:useLocalDpi xmlns:a14="http://schemas.microsoft.com/office/drawing/2010/main" val="0"/>
              </a:ext>
            </a:extLst>
          </a:blip>
          <a:srcRect l="1475" r="1780"/>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DA48D9B7-59E2-68BD-702A-00BDF8B1A291}"/>
              </a:ext>
            </a:extLst>
          </p:cNvPr>
          <p:cNvSpPr>
            <a:spLocks noGrp="1"/>
          </p:cNvSpPr>
          <p:nvPr>
            <p:ph idx="1"/>
          </p:nvPr>
        </p:nvSpPr>
        <p:spPr>
          <a:xfrm>
            <a:off x="4553734" y="2409830"/>
            <a:ext cx="6798539" cy="3705217"/>
          </a:xfrm>
        </p:spPr>
        <p:txBody>
          <a:bodyPr>
            <a:normAutofit/>
          </a:bodyPr>
          <a:lstStyle/>
          <a:p>
            <a:r>
              <a:rPr lang="en-GB" sz="2000" dirty="0"/>
              <a:t>The ‘radiance’ of France</a:t>
            </a:r>
          </a:p>
          <a:p>
            <a:endParaRPr lang="en-GB" sz="2000" dirty="0"/>
          </a:p>
          <a:p>
            <a:r>
              <a:rPr lang="en-GB" sz="2000" dirty="0"/>
              <a:t>The word ‘</a:t>
            </a:r>
            <a:r>
              <a:rPr lang="en-GB" sz="2000" dirty="0" err="1"/>
              <a:t>rayonnement</a:t>
            </a:r>
            <a:r>
              <a:rPr lang="en-GB" sz="2000" dirty="0"/>
              <a:t>’ – which in French means both radiation and grandeur – has been consistently and repeatedly used by French Presidents since the 2</a:t>
            </a:r>
            <a:r>
              <a:rPr lang="en-GB" sz="2000" baseline="30000" dirty="0"/>
              <a:t>nd</a:t>
            </a:r>
            <a:r>
              <a:rPr lang="en-GB" sz="2000" dirty="0"/>
              <a:t> half of the 20</a:t>
            </a:r>
            <a:r>
              <a:rPr lang="en-GB" sz="2000" baseline="30000" dirty="0"/>
              <a:t>th</a:t>
            </a:r>
            <a:r>
              <a:rPr lang="en-GB" sz="2000" dirty="0"/>
              <a:t> century</a:t>
            </a:r>
          </a:p>
          <a:p>
            <a:endParaRPr lang="en-GB" sz="2000" dirty="0"/>
          </a:p>
          <a:p>
            <a:r>
              <a:rPr lang="en-GB" sz="2000" dirty="0"/>
              <a:t>National narrative of modernity and technological power in the context of France’s crumbling empire </a:t>
            </a:r>
          </a:p>
          <a:p>
            <a:endParaRPr lang="en-GB" sz="2000" dirty="0"/>
          </a:p>
        </p:txBody>
      </p:sp>
    </p:spTree>
    <p:extLst>
      <p:ext uri="{BB962C8B-B14F-4D97-AF65-F5344CB8AC3E}">
        <p14:creationId xmlns:p14="http://schemas.microsoft.com/office/powerpoint/2010/main" val="398227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27D7-37B7-51D3-C496-18D17482782C}"/>
              </a:ext>
            </a:extLst>
          </p:cNvPr>
          <p:cNvSpPr>
            <a:spLocks noGrp="1"/>
          </p:cNvSpPr>
          <p:nvPr>
            <p:ph type="title"/>
          </p:nvPr>
        </p:nvSpPr>
        <p:spPr/>
        <p:txBody>
          <a:bodyPr/>
          <a:lstStyle/>
          <a:p>
            <a:r>
              <a:rPr lang="en-GB" dirty="0"/>
              <a:t>The radiance of France – a national narrative</a:t>
            </a:r>
          </a:p>
        </p:txBody>
      </p:sp>
      <p:sp>
        <p:nvSpPr>
          <p:cNvPr id="3" name="Content Placeholder 2">
            <a:extLst>
              <a:ext uri="{FF2B5EF4-FFF2-40B4-BE49-F238E27FC236}">
                <a16:creationId xmlns:a16="http://schemas.microsoft.com/office/drawing/2014/main" id="{A2688D86-C6BA-9DAB-FE27-2424424BE5E8}"/>
              </a:ext>
            </a:extLst>
          </p:cNvPr>
          <p:cNvSpPr>
            <a:spLocks noGrp="1"/>
          </p:cNvSpPr>
          <p:nvPr>
            <p:ph idx="1"/>
          </p:nvPr>
        </p:nvSpPr>
        <p:spPr/>
        <p:txBody>
          <a:bodyPr>
            <a:normAutofit fontScale="92500"/>
          </a:bodyPr>
          <a:lstStyle/>
          <a:p>
            <a:r>
              <a:rPr lang="en-GB" dirty="0"/>
              <a:t>De Gaulle’s speech in Tahiti in 1966 as he launched the French nuclear trial programme in Polynesia:</a:t>
            </a:r>
          </a:p>
          <a:p>
            <a:pPr lvl="1"/>
            <a:r>
              <a:rPr lang="fr-FR" dirty="0"/>
              <a:t>avec sa puissance renaissante, avec son </a:t>
            </a:r>
            <a:r>
              <a:rPr lang="fr-FR" b="1" dirty="0"/>
              <a:t>rayonnement</a:t>
            </a:r>
            <a:r>
              <a:rPr lang="fr-FR" dirty="0"/>
              <a:t>, avec sa politique, qui représente le progrès des hommes</a:t>
            </a:r>
          </a:p>
          <a:p>
            <a:pPr lvl="1"/>
            <a:r>
              <a:rPr lang="en-GB" dirty="0"/>
              <a:t>[France’s] reborn power, its </a:t>
            </a:r>
            <a:r>
              <a:rPr lang="en-GB" b="1" dirty="0"/>
              <a:t>radiance</a:t>
            </a:r>
            <a:r>
              <a:rPr lang="en-GB" dirty="0"/>
              <a:t>, its politics, that represent the progress of men</a:t>
            </a:r>
          </a:p>
          <a:p>
            <a:r>
              <a:rPr lang="en-GB" dirty="0"/>
              <a:t>Macron’s speech in 2021 in Tahiti as he did not issue an official apology</a:t>
            </a:r>
          </a:p>
          <a:p>
            <a:pPr lvl="1"/>
            <a:r>
              <a:rPr lang="fr-FR" dirty="0"/>
              <a:t>Cette stratégie </a:t>
            </a:r>
            <a:r>
              <a:rPr lang="fr-FR" dirty="0" err="1"/>
              <a:t>indo-pacifique</a:t>
            </a:r>
            <a:r>
              <a:rPr lang="fr-FR" dirty="0"/>
              <a:t>, elle est économique, elle est énergétique, elle est climatique, environnementale, politique et vous êtes au </a:t>
            </a:r>
            <a:r>
              <a:rPr lang="fr-FR" dirty="0" err="1"/>
              <a:t>coeur</a:t>
            </a:r>
            <a:r>
              <a:rPr lang="fr-FR" dirty="0"/>
              <a:t> de celle-ci. Elle est militaire et elle est de </a:t>
            </a:r>
            <a:r>
              <a:rPr lang="fr-FR" b="1" dirty="0"/>
              <a:t>rayonnement</a:t>
            </a:r>
            <a:r>
              <a:rPr lang="fr-FR" dirty="0"/>
              <a:t>.</a:t>
            </a:r>
          </a:p>
          <a:p>
            <a:pPr lvl="1"/>
            <a:r>
              <a:rPr lang="fr-FR" dirty="0"/>
              <a:t>[</a:t>
            </a:r>
            <a:r>
              <a:rPr lang="fr-FR" dirty="0" err="1"/>
              <a:t>France’s</a:t>
            </a:r>
            <a:r>
              <a:rPr lang="fr-FR" dirty="0"/>
              <a:t>] Indo-Pacific </a:t>
            </a:r>
            <a:r>
              <a:rPr lang="fr-FR" dirty="0" err="1"/>
              <a:t>strategy</a:t>
            </a:r>
            <a:r>
              <a:rPr lang="fr-FR" dirty="0"/>
              <a:t> </a:t>
            </a:r>
            <a:r>
              <a:rPr lang="fr-FR" dirty="0" err="1"/>
              <a:t>is</a:t>
            </a:r>
            <a:r>
              <a:rPr lang="fr-FR" dirty="0"/>
              <a:t> </a:t>
            </a:r>
            <a:r>
              <a:rPr lang="fr-FR" dirty="0" err="1"/>
              <a:t>economic</a:t>
            </a:r>
            <a:r>
              <a:rPr lang="fr-FR" dirty="0"/>
              <a:t>, </a:t>
            </a:r>
            <a:r>
              <a:rPr lang="fr-FR" dirty="0" err="1"/>
              <a:t>energetic</a:t>
            </a:r>
            <a:r>
              <a:rPr lang="fr-FR" dirty="0"/>
              <a:t>, </a:t>
            </a:r>
            <a:r>
              <a:rPr lang="fr-FR" dirty="0" err="1"/>
              <a:t>climatic</a:t>
            </a:r>
            <a:r>
              <a:rPr lang="fr-FR" dirty="0"/>
              <a:t>, </a:t>
            </a:r>
            <a:r>
              <a:rPr lang="fr-FR" dirty="0" err="1"/>
              <a:t>environmental</a:t>
            </a:r>
            <a:r>
              <a:rPr lang="fr-FR" dirty="0"/>
              <a:t>, </a:t>
            </a:r>
            <a:r>
              <a:rPr lang="fr-FR" dirty="0" err="1"/>
              <a:t>political</a:t>
            </a:r>
            <a:r>
              <a:rPr lang="fr-FR" dirty="0"/>
              <a:t> and </a:t>
            </a:r>
            <a:r>
              <a:rPr lang="fr-FR" dirty="0" err="1"/>
              <a:t>you</a:t>
            </a:r>
            <a:r>
              <a:rPr lang="fr-FR" dirty="0"/>
              <a:t> [</a:t>
            </a:r>
            <a:r>
              <a:rPr lang="fr-FR" dirty="0" err="1"/>
              <a:t>Polynesians</a:t>
            </a:r>
            <a:r>
              <a:rPr lang="fr-FR" dirty="0"/>
              <a:t>] are at </a:t>
            </a:r>
            <a:r>
              <a:rPr lang="fr-FR" dirty="0" err="1"/>
              <a:t>its</a:t>
            </a:r>
            <a:r>
              <a:rPr lang="fr-FR" dirty="0"/>
              <a:t> </a:t>
            </a:r>
            <a:r>
              <a:rPr lang="fr-FR" dirty="0" err="1"/>
              <a:t>heart</a:t>
            </a:r>
            <a:r>
              <a:rPr lang="fr-FR" dirty="0"/>
              <a:t>. It </a:t>
            </a:r>
            <a:r>
              <a:rPr lang="fr-FR" dirty="0" err="1"/>
              <a:t>is</a:t>
            </a:r>
            <a:r>
              <a:rPr lang="fr-FR" dirty="0"/>
              <a:t> </a:t>
            </a:r>
            <a:r>
              <a:rPr lang="fr-FR" dirty="0" err="1"/>
              <a:t>military</a:t>
            </a:r>
            <a:r>
              <a:rPr lang="fr-FR" dirty="0"/>
              <a:t> and </a:t>
            </a:r>
            <a:r>
              <a:rPr lang="fr-FR" dirty="0" err="1"/>
              <a:t>it</a:t>
            </a:r>
            <a:r>
              <a:rPr lang="fr-FR" dirty="0"/>
              <a:t> </a:t>
            </a:r>
            <a:r>
              <a:rPr lang="fr-FR" dirty="0" err="1"/>
              <a:t>is</a:t>
            </a:r>
            <a:r>
              <a:rPr lang="fr-FR" dirty="0"/>
              <a:t> of </a:t>
            </a:r>
            <a:r>
              <a:rPr lang="fr-FR" b="1" dirty="0"/>
              <a:t>radiance</a:t>
            </a:r>
            <a:r>
              <a:rPr lang="fr-FR" dirty="0"/>
              <a:t>. </a:t>
            </a:r>
            <a:endParaRPr lang="en-GB" dirty="0"/>
          </a:p>
          <a:p>
            <a:endParaRPr lang="en-GB" dirty="0"/>
          </a:p>
        </p:txBody>
      </p:sp>
    </p:spTree>
    <p:extLst>
      <p:ext uri="{BB962C8B-B14F-4D97-AF65-F5344CB8AC3E}">
        <p14:creationId xmlns:p14="http://schemas.microsoft.com/office/powerpoint/2010/main" val="204802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4F255-A391-1AC2-2BBB-0564755EDAA1}"/>
              </a:ext>
            </a:extLst>
          </p:cNvPr>
          <p:cNvSpPr>
            <a:spLocks noGrp="1"/>
          </p:cNvSpPr>
          <p:nvPr>
            <p:ph type="title"/>
          </p:nvPr>
        </p:nvSpPr>
        <p:spPr>
          <a:xfrm>
            <a:off x="429768" y="411480"/>
            <a:ext cx="11131298" cy="1106424"/>
          </a:xfrm>
        </p:spPr>
        <p:txBody>
          <a:bodyPr>
            <a:normAutofit/>
          </a:bodyPr>
          <a:lstStyle/>
          <a:p>
            <a:r>
              <a:rPr lang="en-GB" sz="3600"/>
              <a:t>Les Trente Glorieuses / Les Trente Ravageuses</a:t>
            </a:r>
          </a:p>
        </p:txBody>
      </p:sp>
      <p:sp>
        <p:nvSpPr>
          <p:cNvPr id="6157" name="Rectangle 6156">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50" name="Picture 6" descr="L'HISTOIRE N° 192 : 1945-1975 Les trente glorieuses Le temps du miracle  économique | Rakuten">
            <a:extLst>
              <a:ext uri="{FF2B5EF4-FFF2-40B4-BE49-F238E27FC236}">
                <a16:creationId xmlns:a16="http://schemas.microsoft.com/office/drawing/2014/main" id="{BC1C61B0-8A56-1D16-484C-777AB8573E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58" r="11588" b="-4"/>
          <a:stretch/>
        </p:blipFill>
        <p:spPr bwMode="auto">
          <a:xfrm>
            <a:off x="429767" y="1721922"/>
            <a:ext cx="3419856" cy="45205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ne autre histoire des Trente glorieuses: Modernisation, contestations et  pollutions dans la France d'après-guerre: Amazon.co.uk: Pessis, Céline,  Topçu, Sezin, Bonneuil, Christophe: 9782707175472: Books">
            <a:extLst>
              <a:ext uri="{FF2B5EF4-FFF2-40B4-BE49-F238E27FC236}">
                <a16:creationId xmlns:a16="http://schemas.microsoft.com/office/drawing/2014/main" id="{5F278BA7-ED6A-5540-5304-1522C7ADC6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94" r="1" b="1"/>
          <a:stretch/>
        </p:blipFill>
        <p:spPr bwMode="auto">
          <a:xfrm>
            <a:off x="4226837" y="1721922"/>
            <a:ext cx="3420596" cy="4520560"/>
          </a:xfrm>
          <a:prstGeom prst="rect">
            <a:avLst/>
          </a:prstGeom>
          <a:noFill/>
          <a:extLst>
            <a:ext uri="{909E8E84-426E-40DD-AFC4-6F175D3DCCD1}">
              <a14:hiddenFill xmlns:a14="http://schemas.microsoft.com/office/drawing/2010/main">
                <a:solidFill>
                  <a:srgbClr val="FFFFFF"/>
                </a:solidFill>
              </a14:hiddenFill>
            </a:ext>
          </a:extLst>
        </p:spPr>
      </p:pic>
      <p:sp useBgFill="1">
        <p:nvSpPr>
          <p:cNvPr id="6159" name="Rectangle 6158">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127BDF-97B5-8089-4017-91A35DB922B4}"/>
              </a:ext>
            </a:extLst>
          </p:cNvPr>
          <p:cNvSpPr>
            <a:spLocks noGrp="1"/>
          </p:cNvSpPr>
          <p:nvPr>
            <p:ph idx="1"/>
          </p:nvPr>
        </p:nvSpPr>
        <p:spPr>
          <a:xfrm>
            <a:off x="8309348" y="2020824"/>
            <a:ext cx="2956060" cy="3959352"/>
          </a:xfrm>
        </p:spPr>
        <p:txBody>
          <a:bodyPr anchor="ctr">
            <a:normAutofit/>
          </a:bodyPr>
          <a:lstStyle/>
          <a:p>
            <a:r>
              <a:rPr lang="en-GB" sz="1800" dirty="0"/>
              <a:t>France’s period of ‘Les </a:t>
            </a:r>
            <a:r>
              <a:rPr lang="en-GB" sz="1800" dirty="0" err="1"/>
              <a:t>Trente</a:t>
            </a:r>
            <a:r>
              <a:rPr lang="en-GB" sz="1800" dirty="0"/>
              <a:t> </a:t>
            </a:r>
            <a:r>
              <a:rPr lang="en-GB" sz="1800" dirty="0" err="1"/>
              <a:t>Glorieuses</a:t>
            </a:r>
            <a:r>
              <a:rPr lang="en-GB" sz="1800" dirty="0"/>
              <a:t>’ – Thirty Glorious Years</a:t>
            </a:r>
          </a:p>
          <a:p>
            <a:r>
              <a:rPr lang="en-GB" sz="1800" dirty="0"/>
              <a:t>May be better thought of as ‘Les </a:t>
            </a:r>
            <a:r>
              <a:rPr lang="en-GB" sz="1800" dirty="0" err="1"/>
              <a:t>Trente</a:t>
            </a:r>
            <a:r>
              <a:rPr lang="en-GB" sz="1800" dirty="0"/>
              <a:t> </a:t>
            </a:r>
            <a:r>
              <a:rPr lang="en-GB" sz="1800" dirty="0" err="1"/>
              <a:t>Ravageuses</a:t>
            </a:r>
            <a:r>
              <a:rPr lang="en-GB" sz="1800" dirty="0"/>
              <a:t>’ – Thirty Destructive Years </a:t>
            </a:r>
          </a:p>
          <a:p>
            <a:r>
              <a:rPr lang="en-GB" sz="1800" dirty="0"/>
              <a:t>We will get back to this also in relation to factory farming &amp; industrial slaughter, the development of which was also part of this era of modernisation</a:t>
            </a:r>
          </a:p>
          <a:p>
            <a:endParaRPr lang="en-GB" sz="1800" dirty="0"/>
          </a:p>
        </p:txBody>
      </p:sp>
    </p:spTree>
    <p:extLst>
      <p:ext uri="{BB962C8B-B14F-4D97-AF65-F5344CB8AC3E}">
        <p14:creationId xmlns:p14="http://schemas.microsoft.com/office/powerpoint/2010/main" val="268640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usée de la mine Urêka – Les Villages Étapes">
            <a:extLst>
              <a:ext uri="{FF2B5EF4-FFF2-40B4-BE49-F238E27FC236}">
                <a16:creationId xmlns:a16="http://schemas.microsoft.com/office/drawing/2014/main" id="{7777253F-10E0-00B5-0DEF-E1C92B7044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96" b="132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B3B0C-6BC7-8AE9-9730-45326C723D2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Nuclear as ‘clean’, ‘green’ energy </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3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2513</Words>
  <Application>Microsoft Office PowerPoint</Application>
  <PresentationFormat>Widescreen</PresentationFormat>
  <Paragraphs>142</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Candara</vt:lpstr>
      <vt:lpstr>Times New Roman</vt:lpstr>
      <vt:lpstr>Office Theme</vt:lpstr>
      <vt:lpstr>LXE-3011 Languages and Ecologies </vt:lpstr>
      <vt:lpstr>This week</vt:lpstr>
      <vt:lpstr>What is nuclear power?</vt:lpstr>
      <vt:lpstr>Nuclear energy and the climate emergency</vt:lpstr>
      <vt:lpstr>France as a nuclear power</vt:lpstr>
      <vt:lpstr>Nuclear France</vt:lpstr>
      <vt:lpstr>The radiance of France – a national narrative</vt:lpstr>
      <vt:lpstr>Les Trente Glorieuses / Les Trente Ravageuses</vt:lpstr>
      <vt:lpstr>Nuclear as ‘clean’, ‘green’ energy </vt:lpstr>
      <vt:lpstr>Nuclear as ‘clean’, ‘green’ energy</vt:lpstr>
      <vt:lpstr>Anti-nuclear activism in the Hexagon: the case of Plogoff (Brittany) </vt:lpstr>
      <vt:lpstr>Anti-nuclear activism in the Hexagon: the case of Bure</vt:lpstr>
      <vt:lpstr>Nuclear colonialism / imperialism</vt:lpstr>
      <vt:lpstr>Nuclear imperialism</vt:lpstr>
      <vt:lpstr>PowerPoint Presentation</vt:lpstr>
      <vt:lpstr>French nuclear testing in the Sahara (1960-1966)</vt:lpstr>
      <vt:lpstr>Deserts Are Not Empty</vt:lpstr>
      <vt:lpstr>French nuclear testing in Polynesia (1966-1996)</vt:lpstr>
      <vt:lpstr>President de Gaulle (1966)</vt:lpstr>
      <vt:lpstr>Nuclear imperialism in French popular culture</vt:lpstr>
      <vt:lpstr>Environmental and health impacts </vt:lpstr>
      <vt:lpstr>President Macron (2021)</vt:lpstr>
      <vt:lpstr>President Macron (2021)</vt:lpstr>
      <vt:lpstr>A sea of islands &amp; the Nuclear Pacific</vt:lpstr>
      <vt:lpstr>Oceania, our sea of islands</vt:lpstr>
      <vt:lpstr>Preparation for seminar</vt:lpstr>
      <vt:lpstr>Bibliography</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LXE-3011 Languages and Ecologies</dc:title>
  <dc:creator>Armelle Rolland</dc:creator>
  <cp:lastModifiedBy>Armelle Rolland</cp:lastModifiedBy>
  <cp:revision>3</cp:revision>
  <dcterms:created xsi:type="dcterms:W3CDTF">2024-01-25T12:38:13Z</dcterms:created>
  <dcterms:modified xsi:type="dcterms:W3CDTF">2024-02-13T14:20:37Z</dcterms:modified>
</cp:coreProperties>
</file>