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310" r:id="rId5"/>
    <p:sldId id="306" r:id="rId6"/>
    <p:sldId id="405" r:id="rId7"/>
    <p:sldId id="327" r:id="rId8"/>
    <p:sldId id="406" r:id="rId9"/>
    <p:sldId id="407" r:id="rId10"/>
    <p:sldId id="321" r:id="rId11"/>
    <p:sldId id="318" r:id="rId12"/>
    <p:sldId id="322" r:id="rId13"/>
    <p:sldId id="323" r:id="rId14"/>
    <p:sldId id="324" r:id="rId15"/>
    <p:sldId id="4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74" d="100"/>
          <a:sy n="74" d="100"/>
        </p:scale>
        <p:origin x="37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1/30/2025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235858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versobooks.com/blogs/news/5289-meet-the-french-feminist-behind-the-theory-of-ecofeminism?srsltid=AfmBOopYZTub-7yeFPA3QF1XLTiyOvSTdfE2b5jFVkBZk2u_SzavK5Ji"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2"/>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a:lstStyle/>
          <a:p>
            <a:pPr>
              <a:lnSpc>
                <a:spcPct val="115000"/>
              </a:lnSpc>
              <a:spcAft>
                <a:spcPts val="800"/>
              </a:spcAft>
            </a:pPr>
            <a: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t>Environmental crisis, awareness-raising</a:t>
            </a:r>
            <a:r>
              <a:rPr lang="en-IE" sz="2000" kern="100" dirty="0">
                <a:effectLst/>
                <a:latin typeface="Arial" panose="020B0604020202020204" pitchFamily="34" charset="0"/>
                <a:ea typeface="Arial" panose="020B0604020202020204" pitchFamily="34" charset="0"/>
                <a:cs typeface="Times New Roman" panose="02020603050405020304" pitchFamily="18" charset="0"/>
              </a:rPr>
              <a:t> and</a:t>
            </a:r>
            <a: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t> activism through contemporary French poetry</a:t>
            </a:r>
            <a:b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br>
            <a: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t>part 2</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606D4E-DE49-7289-04D3-F212BEF19861}"/>
              </a:ext>
            </a:extLst>
          </p:cNvPr>
          <p:cNvSpPr txBox="1"/>
          <p:nvPr/>
        </p:nvSpPr>
        <p:spPr>
          <a:xfrm>
            <a:off x="185166" y="5649206"/>
            <a:ext cx="6094476" cy="861774"/>
          </a:xfrm>
          <a:prstGeom prst="rect">
            <a:avLst/>
          </a:prstGeom>
          <a:noFill/>
        </p:spPr>
        <p:txBody>
          <a:bodyPr wrap="square">
            <a:spAutoFit/>
          </a:bodyPr>
          <a:lstStyle/>
          <a:p>
            <a:r>
              <a:rPr lang="en-IE" sz="16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rPr>
              <a:t>Dr </a:t>
            </a:r>
            <a:r>
              <a:rPr lang="en-IE"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Marion Krauthaker</a:t>
            </a:r>
          </a:p>
          <a:p>
            <a:r>
              <a:rPr lang="en-IE" sz="1600" kern="100" dirty="0">
                <a:solidFill>
                  <a:schemeClr val="accent1"/>
                </a:solidFill>
                <a:latin typeface="Aptos" panose="020B0004020202020204" pitchFamily="34" charset="0"/>
                <a:cs typeface="Times New Roman" panose="02020603050405020304" pitchFamily="18" charset="0"/>
              </a:rPr>
              <a:t>Lecturer in French</a:t>
            </a:r>
          </a:p>
          <a:p>
            <a:r>
              <a:rPr lang="en-IE" sz="1600" kern="100" dirty="0">
                <a:solidFill>
                  <a:schemeClr val="accent1"/>
                </a:solidFill>
                <a:latin typeface="Aptos" panose="020B0004020202020204" pitchFamily="34" charset="0"/>
                <a:cs typeface="Times New Roman" panose="02020603050405020304" pitchFamily="18" charset="0"/>
              </a:rPr>
              <a:t>Marion.Krauthaker@universityofgalway.ie</a:t>
            </a:r>
            <a:endParaRPr lang="en-IE" sz="1600" dirty="0">
              <a:solidFill>
                <a:schemeClr val="accent1"/>
              </a:solidFill>
            </a:endParaRP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85004-7324-1C42-B14D-E38FC526A673}"/>
              </a:ext>
            </a:extLst>
          </p:cNvPr>
          <p:cNvSpPr>
            <a:spLocks noGrp="1"/>
          </p:cNvSpPr>
          <p:nvPr>
            <p:ph sz="quarter" idx="10"/>
          </p:nvPr>
        </p:nvSpPr>
        <p:spPr>
          <a:xfrm>
            <a:off x="5515330" y="987743"/>
            <a:ext cx="5716587" cy="5248276"/>
          </a:xfrm>
        </p:spPr>
        <p:txBody>
          <a:bodyPr/>
          <a:lstStyle/>
          <a:p>
            <a:r>
              <a:rPr lang="en-GB" sz="1800" dirty="0">
                <a:solidFill>
                  <a:srgbClr val="002060"/>
                </a:solidFill>
                <a:effectLst/>
                <a:latin typeface="Aptos" panose="020B0004020202020204" pitchFamily="34" charset="0"/>
                <a:ea typeface="Times New Roman" panose="02020603050405020304" pitchFamily="18" charset="0"/>
              </a:rPr>
              <a:t>‘Essentialist views’ such as have been strongly criticized </a:t>
            </a:r>
          </a:p>
          <a:p>
            <a:r>
              <a:rPr lang="en-GB" sz="1800" dirty="0">
                <a:solidFill>
                  <a:srgbClr val="002060"/>
                </a:solidFill>
                <a:effectLst/>
                <a:latin typeface="Aptos" panose="020B0004020202020204" pitchFamily="34" charset="0"/>
                <a:ea typeface="Times New Roman" panose="02020603050405020304" pitchFamily="18" charset="0"/>
              </a:rPr>
              <a:t>Bina Agarwal (1998) and Meera Nanda (1991) argue that Shiva romanticizes women’s experiences and their relationship with the environment</a:t>
            </a:r>
            <a:r>
              <a:rPr lang="en-GB" dirty="0">
                <a:solidFill>
                  <a:srgbClr val="002060"/>
                </a:solidFill>
                <a:latin typeface="Aptos" panose="020B0004020202020204" pitchFamily="34" charset="0"/>
                <a:ea typeface="Times New Roman" panose="02020603050405020304" pitchFamily="18" charset="0"/>
              </a:rPr>
              <a:t>, which </a:t>
            </a:r>
            <a:r>
              <a:rPr lang="en-GB" sz="1800" dirty="0">
                <a:solidFill>
                  <a:srgbClr val="002060"/>
                </a:solidFill>
                <a:effectLst/>
                <a:latin typeface="Aptos" panose="020B0004020202020204" pitchFamily="34" charset="0"/>
                <a:ea typeface="Times New Roman" panose="02020603050405020304" pitchFamily="18" charset="0"/>
              </a:rPr>
              <a:t>tends to reinforce gendered stereotypes</a:t>
            </a:r>
            <a:r>
              <a:rPr lang="en-GB" dirty="0">
                <a:solidFill>
                  <a:srgbClr val="002060"/>
                </a:solidFill>
                <a:latin typeface="Aptos" panose="020B0004020202020204" pitchFamily="34" charset="0"/>
                <a:ea typeface="Times New Roman" panose="02020603050405020304" pitchFamily="18" charset="0"/>
              </a:rPr>
              <a:t> (</a:t>
            </a:r>
            <a:r>
              <a:rPr lang="en-GB" sz="1800" dirty="0">
                <a:solidFill>
                  <a:srgbClr val="002060"/>
                </a:solidFill>
                <a:effectLst/>
                <a:latin typeface="Aptos" panose="020B0004020202020204" pitchFamily="34" charset="0"/>
                <a:ea typeface="Times New Roman" panose="02020603050405020304" pitchFamily="18" charset="0"/>
              </a:rPr>
              <a:t>women more restricted because they are predetermined). </a:t>
            </a:r>
          </a:p>
          <a:p>
            <a:r>
              <a:rPr lang="en-GB" sz="1800" dirty="0">
                <a:solidFill>
                  <a:srgbClr val="002060"/>
                </a:solidFill>
                <a:effectLst/>
                <a:latin typeface="Aptos" panose="020B0004020202020204" pitchFamily="34" charset="0"/>
                <a:ea typeface="Times New Roman" panose="02020603050405020304" pitchFamily="18" charset="0"/>
              </a:rPr>
              <a:t>Kings (2017) also critiques Shiva’s approach to feminism as a generalization of women’s experiences, taking research from rural communities in the northwest of India and applying it to women in the Global South and the world</a:t>
            </a:r>
          </a:p>
          <a:p>
            <a:r>
              <a:rPr lang="en-GB"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MacGregor, Sherilyn. 2010. “‘Gender and Climate Change’: From Impacts to Discourses,” </a:t>
            </a:r>
            <a:r>
              <a:rPr lang="en-GB" sz="1800"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Journal of the Indian Ocean Region </a:t>
            </a:r>
            <a:r>
              <a:rPr lang="en-GB"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6(2): 223–38. </a:t>
            </a:r>
            <a:endParaRPr lang="en-IE"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solidFill>
                <a:srgbClr val="0F1111"/>
              </a:solidFill>
              <a:latin typeface="Times New Roman" panose="02020603050405020304" pitchFamily="18" charset="0"/>
              <a:ea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62ECEF04-6B13-F7EB-A959-BB1B53B199A0}"/>
              </a:ext>
            </a:extLst>
          </p:cNvPr>
          <p:cNvSpPr>
            <a:spLocks noGrp="1"/>
          </p:cNvSpPr>
          <p:nvPr>
            <p:ph type="sldNum" sz="quarter" idx="4"/>
          </p:nvPr>
        </p:nvSpPr>
        <p:spPr/>
        <p:txBody>
          <a:bodyPr/>
          <a:lstStyle/>
          <a:p>
            <a:fld id="{EA87306C-81BA-4795-A5CA-9392456A8C1E}" type="slidenum">
              <a:rPr lang="en-US" smtClean="0"/>
              <a:pPr/>
              <a:t>10</a:t>
            </a:fld>
            <a:endParaRPr lang="en-US" dirty="0"/>
          </a:p>
        </p:txBody>
      </p:sp>
      <p:pic>
        <p:nvPicPr>
          <p:cNvPr id="8194" name="Picture 2" descr="Bina Agarwal - Books">
            <a:extLst>
              <a:ext uri="{FF2B5EF4-FFF2-40B4-BE49-F238E27FC236}">
                <a16:creationId xmlns:a16="http://schemas.microsoft.com/office/drawing/2014/main" id="{A88082FB-EE75-090A-DFE3-021B43AE8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23" y="101601"/>
            <a:ext cx="1968712" cy="29510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scription unavailable">
            <a:extLst>
              <a:ext uri="{FF2B5EF4-FFF2-40B4-BE49-F238E27FC236}">
                <a16:creationId xmlns:a16="http://schemas.microsoft.com/office/drawing/2014/main" id="{47631A78-A143-E866-C6E3-B1FA4157D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17442"/>
            <a:ext cx="3341774" cy="32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3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1974D-9EA8-6FE2-41D6-891EC95859E4}"/>
              </a:ext>
            </a:extLst>
          </p:cNvPr>
          <p:cNvSpPr>
            <a:spLocks noGrp="1"/>
          </p:cNvSpPr>
          <p:nvPr>
            <p:ph sz="quarter" idx="10"/>
          </p:nvPr>
        </p:nvSpPr>
        <p:spPr/>
        <p:txBody>
          <a:bodyPr/>
          <a:lstStyle/>
          <a:p>
            <a:pPr marL="0" indent="0" algn="l">
              <a:buNone/>
            </a:pPr>
            <a:r>
              <a:rPr lang="en-IE" b="0" i="0" dirty="0">
                <a:solidFill>
                  <a:srgbClr val="001D35"/>
                </a:solidFill>
                <a:effectLst/>
                <a:latin typeface="Google Sans"/>
              </a:rPr>
              <a:t>Françoise </a:t>
            </a:r>
            <a:r>
              <a:rPr lang="en-IE" b="0" i="0" dirty="0" err="1">
                <a:solidFill>
                  <a:srgbClr val="001D35"/>
                </a:solidFill>
                <a:effectLst/>
                <a:latin typeface="Google Sans"/>
              </a:rPr>
              <a:t>d'Eaubonn</a:t>
            </a:r>
            <a:r>
              <a:rPr lang="en-IE" b="0" i="0" dirty="0">
                <a:solidFill>
                  <a:srgbClr val="001D35"/>
                </a:solidFill>
                <a:effectLst/>
                <a:latin typeface="Google Sans"/>
              </a:rPr>
              <a:t>, the French feminist behind the theory of ecofeminism:  </a:t>
            </a:r>
            <a:r>
              <a:rPr lang="en-IE" b="0" i="0" dirty="0">
                <a:solidFill>
                  <a:srgbClr val="001D35"/>
                </a:solidFill>
                <a:effectLst/>
                <a:latin typeface="Google Sans"/>
                <a:hlinkClick r:id="rId2"/>
              </a:rPr>
              <a:t>https://www.versobooks.com/blogs/news/5289-meet-the-french-feminist-behind-the-theory-of-ecofeminism?srsltid=AfmBOopYZTub-7yeFPA3QF1XLTiyOvSTdfE2b5jFVkBZk2u_SzavK5Ji</a:t>
            </a:r>
            <a:r>
              <a:rPr lang="en-IE" b="0" i="0" dirty="0">
                <a:solidFill>
                  <a:srgbClr val="001D35"/>
                </a:solidFill>
                <a:effectLst/>
                <a:latin typeface="Google Sans"/>
              </a:rPr>
              <a:t> </a:t>
            </a:r>
            <a:endParaRPr lang="en-IE" dirty="0">
              <a:solidFill>
                <a:srgbClr val="001D35"/>
              </a:solidFill>
              <a:latin typeface="Google Sans"/>
            </a:endParaRPr>
          </a:p>
          <a:p>
            <a:endParaRPr lang="en-IE" dirty="0"/>
          </a:p>
        </p:txBody>
      </p:sp>
      <p:sp>
        <p:nvSpPr>
          <p:cNvPr id="4" name="Slide Number Placeholder 3">
            <a:extLst>
              <a:ext uri="{FF2B5EF4-FFF2-40B4-BE49-F238E27FC236}">
                <a16:creationId xmlns:a16="http://schemas.microsoft.com/office/drawing/2014/main" id="{72C9F38C-BD9B-E225-CE0D-76A4F4A109C7}"/>
              </a:ext>
            </a:extLst>
          </p:cNvPr>
          <p:cNvSpPr>
            <a:spLocks noGrp="1"/>
          </p:cNvSpPr>
          <p:nvPr>
            <p:ph type="sldNum" sz="quarter" idx="4"/>
          </p:nvPr>
        </p:nvSpPr>
        <p:spPr/>
        <p:txBody>
          <a:bodyPr/>
          <a:lstStyle/>
          <a:p>
            <a:fld id="{EA87306C-81BA-4795-A5CA-9392456A8C1E}" type="slidenum">
              <a:rPr lang="en-US" smtClean="0"/>
              <a:pPr/>
              <a:t>11</a:t>
            </a:fld>
            <a:endParaRPr lang="en-US" dirty="0"/>
          </a:p>
        </p:txBody>
      </p:sp>
      <p:pic>
        <p:nvPicPr>
          <p:cNvPr id="9218" name="Picture 2" descr="Françoise d'Eaubonne - Le Passager Clandestin">
            <a:extLst>
              <a:ext uri="{FF2B5EF4-FFF2-40B4-BE49-F238E27FC236}">
                <a16:creationId xmlns:a16="http://schemas.microsoft.com/office/drawing/2014/main" id="{A039B59E-C5C8-EBB1-CC00-10DFEA12D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2709862"/>
            <a:ext cx="38100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rançoise d'Eaubonne : la « Diogène du féminisme » - L'Humanité">
            <a:extLst>
              <a:ext uri="{FF2B5EF4-FFF2-40B4-BE49-F238E27FC236}">
                <a16:creationId xmlns:a16="http://schemas.microsoft.com/office/drawing/2014/main" id="{8546247C-19EB-E9AA-BC46-0BD027090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5" y="274062"/>
            <a:ext cx="3260436" cy="203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4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43967-5E11-353B-813D-C50774F98DB1}"/>
              </a:ext>
            </a:extLst>
          </p:cNvPr>
          <p:cNvSpPr>
            <a:spLocks noGrp="1"/>
          </p:cNvSpPr>
          <p:nvPr>
            <p:ph sz="quarter" idx="10"/>
          </p:nvPr>
        </p:nvSpPr>
        <p:spPr/>
        <p:txBody>
          <a:bodyPr/>
          <a:lstStyle/>
          <a:p>
            <a:pPr marL="0" indent="0" algn="ctr">
              <a:buNone/>
            </a:pPr>
            <a:r>
              <a:rPr lang="fr-FR" sz="1800" b="1"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Let’s</a:t>
            </a:r>
            <a:r>
              <a:rPr lang="fr-FR"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fr-FR" sz="1800" b="1"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read</a:t>
            </a:r>
            <a:r>
              <a:rPr lang="fr-FR"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and </a:t>
            </a:r>
            <a:r>
              <a:rPr lang="fr-FR" sz="1800" b="1"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discuss</a:t>
            </a:r>
            <a:r>
              <a:rPr lang="fr-FR"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‘Nous sommes des marécages’ - Hortense Raynal (2023):</a:t>
            </a:r>
          </a:p>
          <a:p>
            <a:pPr marL="0" indent="0" algn="ctr">
              <a:buNone/>
            </a:pPr>
            <a:r>
              <a:rPr lang="en-US" sz="1800" dirty="0">
                <a:solidFill>
                  <a:srgbClr val="002060"/>
                </a:solidFill>
              </a:rPr>
              <a:t>What characteristics would make it Minor Literature?</a:t>
            </a:r>
            <a:endParaRPr lang="fr-FR"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buNone/>
            </a:pPr>
            <a:r>
              <a:rPr lang="fr-FR" kern="100" dirty="0" err="1">
                <a:solidFill>
                  <a:srgbClr val="002060"/>
                </a:solidFill>
                <a:latin typeface="Aptos" panose="020B0004020202020204" pitchFamily="34" charset="0"/>
                <a:ea typeface="Aptos" panose="020B0004020202020204" pitchFamily="34" charset="0"/>
                <a:cs typeface="Times New Roman" panose="02020603050405020304" pitchFamily="18" charset="0"/>
              </a:rPr>
              <a:t>What</a:t>
            </a:r>
            <a:r>
              <a:rPr lang="fr-FR"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t>
            </a:r>
            <a:r>
              <a:rPr lang="fr-FR" kern="100" dirty="0" err="1">
                <a:solidFill>
                  <a:srgbClr val="002060"/>
                </a:solidFill>
                <a:latin typeface="Aptos" panose="020B0004020202020204" pitchFamily="34" charset="0"/>
                <a:ea typeface="Aptos" panose="020B0004020202020204" pitchFamily="34" charset="0"/>
                <a:cs typeface="Times New Roman" panose="02020603050405020304" pitchFamily="18" charset="0"/>
              </a:rPr>
              <a:t>is</a:t>
            </a:r>
            <a:r>
              <a:rPr lang="fr-FR"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t>
            </a:r>
            <a:r>
              <a:rPr lang="fr-FR" kern="100" dirty="0" err="1">
                <a:solidFill>
                  <a:srgbClr val="002060"/>
                </a:solidFill>
                <a:latin typeface="Aptos" panose="020B0004020202020204" pitchFamily="34" charset="0"/>
                <a:ea typeface="Aptos" panose="020B0004020202020204" pitchFamily="34" charset="0"/>
                <a:cs typeface="Times New Roman" panose="02020603050405020304" pitchFamily="18" charset="0"/>
              </a:rPr>
              <a:t>ecofeminist</a:t>
            </a:r>
            <a:r>
              <a:rPr lang="fr-FR"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about </a:t>
            </a:r>
            <a:r>
              <a:rPr lang="fr-FR" kern="100" dirty="0" err="1">
                <a:solidFill>
                  <a:srgbClr val="002060"/>
                </a:solidFill>
                <a:latin typeface="Aptos" panose="020B0004020202020204" pitchFamily="34" charset="0"/>
                <a:ea typeface="Aptos" panose="020B0004020202020204" pitchFamily="34" charset="0"/>
                <a:cs typeface="Times New Roman" panose="02020603050405020304" pitchFamily="18" charset="0"/>
              </a:rPr>
              <a:t>this</a:t>
            </a:r>
            <a:r>
              <a:rPr lang="fr-FR"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t>
            </a:r>
            <a:r>
              <a:rPr lang="fr-FR" kern="100" dirty="0" err="1">
                <a:solidFill>
                  <a:srgbClr val="002060"/>
                </a:solidFill>
                <a:latin typeface="Aptos" panose="020B0004020202020204" pitchFamily="34" charset="0"/>
                <a:ea typeface="Aptos" panose="020B0004020202020204" pitchFamily="34" charset="0"/>
                <a:cs typeface="Times New Roman" panose="02020603050405020304" pitchFamily="18" charset="0"/>
              </a:rPr>
              <a:t>poem</a:t>
            </a:r>
            <a:r>
              <a:rPr lang="fr-FR"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a:t>
            </a:r>
            <a:endParaRPr lang="en-IE"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A593C9B6-618D-4D82-BFF7-2A6DE6A80D60}"/>
              </a:ext>
            </a:extLst>
          </p:cNvPr>
          <p:cNvSpPr>
            <a:spLocks noGrp="1"/>
          </p:cNvSpPr>
          <p:nvPr>
            <p:ph type="sldNum" sz="quarter" idx="4"/>
          </p:nvPr>
        </p:nvSpPr>
        <p:spPr/>
        <p:txBody>
          <a:bodyPr/>
          <a:lstStyle/>
          <a:p>
            <a:fld id="{EA87306C-81BA-4795-A5CA-9392456A8C1E}" type="slidenum">
              <a:rPr lang="en-US" smtClean="0"/>
              <a:pPr/>
              <a:t>12</a:t>
            </a:fld>
            <a:endParaRPr lang="en-US" dirty="0"/>
          </a:p>
        </p:txBody>
      </p:sp>
      <p:pic>
        <p:nvPicPr>
          <p:cNvPr id="10242" name="Picture 2" descr="Amazon.com: Nous sommes des marécages: 9782875054517: Raynal, Hortense:  Books">
            <a:extLst>
              <a:ext uri="{FF2B5EF4-FFF2-40B4-BE49-F238E27FC236}">
                <a16:creationId xmlns:a16="http://schemas.microsoft.com/office/drawing/2014/main" id="{00D4B1DF-B50D-C49B-BEF3-69786823D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2" y="115008"/>
            <a:ext cx="2743201" cy="42399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ne poésie de la «Botte de Foin» avec Hortense Raynal">
            <a:extLst>
              <a:ext uri="{FF2B5EF4-FFF2-40B4-BE49-F238E27FC236}">
                <a16:creationId xmlns:a16="http://schemas.microsoft.com/office/drawing/2014/main" id="{B3BBDFE2-AF51-E804-23ED-5EC12D35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0" y="3959128"/>
            <a:ext cx="3974234" cy="264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1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350982" y="4434842"/>
            <a:ext cx="4027053" cy="1618298"/>
          </a:xfrm>
          <a:ln>
            <a:noFill/>
          </a:ln>
        </p:spPr>
        <p:txBody>
          <a:bodyPr/>
          <a:lstStyle/>
          <a:p>
            <a:pPr fontAlgn="base"/>
            <a:r>
              <a:rPr lang="en-IE" sz="1600" i="0" dirty="0">
                <a:effectLst/>
                <a:latin typeface="Aptos" panose="020B0004020202020204" pitchFamily="34" charset="0"/>
              </a:rPr>
              <a:t>Daisy</a:t>
            </a:r>
            <a:r>
              <a:rPr lang="en-IE" sz="1600" dirty="0">
                <a:latin typeface="Aptos" panose="020B0004020202020204" pitchFamily="34" charset="0"/>
              </a:rPr>
              <a:t> </a:t>
            </a:r>
            <a:r>
              <a:rPr lang="en-IE" sz="1600" i="0" dirty="0">
                <a:effectLst/>
                <a:latin typeface="Aptos" panose="020B0004020202020204" pitchFamily="34" charset="0"/>
              </a:rPr>
              <a:t>Sainsbury</a:t>
            </a:r>
            <a:r>
              <a:rPr lang="en-IE" sz="1600" dirty="0">
                <a:latin typeface="Aptos" panose="020B0004020202020204" pitchFamily="34" charset="0"/>
              </a:rPr>
              <a:t>, </a:t>
            </a:r>
            <a:r>
              <a:rPr lang="en-IE" sz="1600" i="1" dirty="0">
                <a:effectLst/>
                <a:latin typeface="Aptos" panose="020B0004020202020204" pitchFamily="34" charset="0"/>
              </a:rPr>
              <a:t>Contemporary French Poetry: Towards a Minor Poetics</a:t>
            </a:r>
            <a:r>
              <a:rPr lang="en-IE" sz="1600" dirty="0">
                <a:latin typeface="Aptos" panose="020B0004020202020204" pitchFamily="34" charset="0"/>
              </a:rPr>
              <a:t>, </a:t>
            </a:r>
            <a:r>
              <a:rPr lang="en-IE" sz="1600" i="0" dirty="0">
                <a:effectLst/>
                <a:latin typeface="Aptos" panose="020B0004020202020204" pitchFamily="34" charset="0"/>
              </a:rPr>
              <a:t>Research Monographs in French Studies, 65, 2022.</a:t>
            </a:r>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45055" y="740766"/>
            <a:ext cx="7049386" cy="5797958"/>
          </a:xfrm>
        </p:spPr>
        <p:txBody>
          <a:bodyPr anchor="ctr"/>
          <a:lstStyle/>
          <a:p>
            <a:pPr marL="0" indent="0">
              <a:buNone/>
            </a:pPr>
            <a:r>
              <a:rPr lang="en-US" sz="2000" b="1" dirty="0">
                <a:solidFill>
                  <a:srgbClr val="002060"/>
                </a:solidFill>
                <a:latin typeface="Aptos" panose="020B0004020202020204" pitchFamily="34" charset="0"/>
              </a:rPr>
              <a:t>Reading </a:t>
            </a:r>
            <a:r>
              <a:rPr lang="en-US" sz="2000" b="1" dirty="0" err="1">
                <a:solidFill>
                  <a:srgbClr val="002060"/>
                </a:solidFill>
                <a:latin typeface="Aptos" panose="020B0004020202020204" pitchFamily="34" charset="0"/>
              </a:rPr>
              <a:t>ecopoetry</a:t>
            </a:r>
            <a:r>
              <a:rPr lang="en-US" sz="2000" b="1" dirty="0">
                <a:solidFill>
                  <a:srgbClr val="002060"/>
                </a:solidFill>
                <a:latin typeface="Aptos" panose="020B0004020202020204" pitchFamily="34" charset="0"/>
              </a:rPr>
              <a:t> as minor literature?</a:t>
            </a:r>
          </a:p>
          <a:p>
            <a:pPr marL="0" indent="0">
              <a:buNone/>
            </a:pPr>
            <a:endParaRPr lang="en-US" sz="2000" b="1" dirty="0">
              <a:solidFill>
                <a:srgbClr val="002060"/>
              </a:solidFill>
              <a:latin typeface="Aptos" panose="020B0004020202020204" pitchFamily="34" charset="0"/>
            </a:endParaRPr>
          </a:p>
          <a:p>
            <a:r>
              <a:rPr lang="en-IE" sz="2000" b="0" i="0" dirty="0">
                <a:solidFill>
                  <a:srgbClr val="002060"/>
                </a:solidFill>
                <a:effectLst/>
                <a:latin typeface="Aptos" panose="020B0004020202020204" pitchFamily="34" charset="0"/>
              </a:rPr>
              <a:t>Deleuze and </a:t>
            </a:r>
            <a:r>
              <a:rPr lang="en-IE" sz="2000" b="0" i="0" dirty="0" err="1">
                <a:solidFill>
                  <a:srgbClr val="002060"/>
                </a:solidFill>
                <a:effectLst/>
                <a:latin typeface="Aptos" panose="020B0004020202020204" pitchFamily="34" charset="0"/>
              </a:rPr>
              <a:t>Guattari’s</a:t>
            </a:r>
            <a:r>
              <a:rPr lang="en-IE" sz="2000" b="0" i="0" dirty="0">
                <a:solidFill>
                  <a:srgbClr val="002060"/>
                </a:solidFill>
                <a:effectLst/>
                <a:latin typeface="Aptos" panose="020B0004020202020204" pitchFamily="34" charset="0"/>
              </a:rPr>
              <a:t> definition of ‘minor literature’ (</a:t>
            </a:r>
            <a:r>
              <a:rPr lang="fr-FR" sz="2000" b="0" i="1" dirty="0">
                <a:solidFill>
                  <a:srgbClr val="002060"/>
                </a:solidFill>
                <a:effectLst/>
                <a:latin typeface="Aptos" panose="020B0004020202020204" pitchFamily="34" charset="0"/>
              </a:rPr>
              <a:t>Kafka: pour une littérature mineure</a:t>
            </a:r>
            <a:r>
              <a:rPr lang="fr-FR" sz="2000" dirty="0">
                <a:solidFill>
                  <a:srgbClr val="002060"/>
                </a:solidFill>
                <a:latin typeface="Aptos" panose="020B0004020202020204" pitchFamily="34" charset="0"/>
              </a:rPr>
              <a:t>, 1975)</a:t>
            </a:r>
            <a:r>
              <a:rPr lang="en-IE" sz="2000" dirty="0">
                <a:solidFill>
                  <a:srgbClr val="002060"/>
                </a:solidFill>
                <a:latin typeface="Aptos" panose="020B0004020202020204" pitchFamily="34" charset="0"/>
              </a:rPr>
              <a:t>: </a:t>
            </a:r>
            <a:r>
              <a:rPr lang="en-IE" sz="2000" b="0" i="0" dirty="0">
                <a:solidFill>
                  <a:srgbClr val="002060"/>
                </a:solidFill>
                <a:effectLst/>
                <a:latin typeface="Aptos" panose="020B0004020202020204" pitchFamily="34" charset="0"/>
              </a:rPr>
              <a:t>in contrast to ‘major’ literature, it ‘disorder[s] language, rendering it strange, agrammatical and foreign’ (pp. 1, 32, 2). </a:t>
            </a:r>
          </a:p>
          <a:p>
            <a:r>
              <a:rPr lang="en-IE" sz="2000" dirty="0">
                <a:solidFill>
                  <a:srgbClr val="002060"/>
                </a:solidFill>
                <a:latin typeface="Aptos" panose="020B0004020202020204" pitchFamily="34" charset="0"/>
              </a:rPr>
              <a:t>Sainsbury posits that:</a:t>
            </a:r>
          </a:p>
          <a:p>
            <a:pPr lvl="2">
              <a:buFontTx/>
              <a:buChar char="-"/>
            </a:pPr>
            <a:r>
              <a:rPr lang="en-IE" sz="2000" b="0" i="0" dirty="0">
                <a:solidFill>
                  <a:srgbClr val="002060"/>
                </a:solidFill>
                <a:effectLst/>
                <a:latin typeface="Aptos" panose="020B0004020202020204" pitchFamily="34" charset="0"/>
              </a:rPr>
              <a:t>the difference-seeking, experimental dimension of modern poetry qualifies it as ‘minor literature’.</a:t>
            </a:r>
            <a:endParaRPr lang="en-IE" sz="2000" dirty="0">
              <a:solidFill>
                <a:srgbClr val="002060"/>
              </a:solidFill>
              <a:latin typeface="Aptos" panose="020B0004020202020204" pitchFamily="34" charset="0"/>
            </a:endParaRPr>
          </a:p>
          <a:p>
            <a:pPr lvl="2">
              <a:buFontTx/>
              <a:buChar char="-"/>
            </a:pPr>
            <a:r>
              <a:rPr lang="en-IE" sz="2000" b="0" i="0" dirty="0">
                <a:solidFill>
                  <a:srgbClr val="002060"/>
                </a:solidFill>
                <a:effectLst/>
                <a:latin typeface="Aptos" panose="020B0004020202020204" pitchFamily="34" charset="0"/>
              </a:rPr>
              <a:t>close readings of texts </a:t>
            </a:r>
            <a:r>
              <a:rPr lang="en-IE" sz="2000" dirty="0">
                <a:solidFill>
                  <a:srgbClr val="002060"/>
                </a:solidFill>
                <a:latin typeface="Aptos" panose="020B0004020202020204" pitchFamily="34" charset="0"/>
              </a:rPr>
              <a:t>(form,</a:t>
            </a:r>
            <a:r>
              <a:rPr lang="en-IE" sz="2000" b="0" i="0" dirty="0">
                <a:solidFill>
                  <a:srgbClr val="002060"/>
                </a:solidFill>
                <a:effectLst/>
                <a:latin typeface="Aptos" panose="020B0004020202020204" pitchFamily="34" charset="0"/>
              </a:rPr>
              <a:t> </a:t>
            </a:r>
            <a:r>
              <a:rPr lang="en-IE" sz="2000" dirty="0">
                <a:solidFill>
                  <a:srgbClr val="002060"/>
                </a:solidFill>
                <a:latin typeface="Aptos" panose="020B0004020202020204" pitchFamily="34" charset="0"/>
              </a:rPr>
              <a:t>use of language and content) can </a:t>
            </a:r>
            <a:r>
              <a:rPr lang="en-IE" sz="2000" b="0" i="0" dirty="0">
                <a:solidFill>
                  <a:srgbClr val="002060"/>
                </a:solidFill>
                <a:effectLst/>
                <a:latin typeface="Aptos" panose="020B0004020202020204" pitchFamily="34" charset="0"/>
              </a:rPr>
              <a:t>reveal the similarities with minor </a:t>
            </a:r>
            <a:r>
              <a:rPr lang="en-IE" sz="2000" dirty="0">
                <a:solidFill>
                  <a:srgbClr val="002060"/>
                </a:solidFill>
                <a:latin typeface="Aptos" panose="020B0004020202020204" pitchFamily="34" charset="0"/>
              </a:rPr>
              <a:t>l</a:t>
            </a:r>
            <a:r>
              <a:rPr lang="en-IE" sz="2000" b="0" i="0" dirty="0">
                <a:solidFill>
                  <a:srgbClr val="002060"/>
                </a:solidFill>
                <a:effectLst/>
                <a:latin typeface="Aptos" panose="020B0004020202020204" pitchFamily="34" charset="0"/>
              </a:rPr>
              <a:t>iterature in their relationships to power structures.</a:t>
            </a:r>
            <a:endParaRPr lang="en-IE" sz="2000" dirty="0">
              <a:solidFill>
                <a:srgbClr val="002060"/>
              </a:solidFill>
              <a:latin typeface="Aptos" panose="020B0004020202020204" pitchFamily="34" charset="0"/>
            </a:endParaRPr>
          </a:p>
          <a:p>
            <a:pPr lvl="2">
              <a:buFontTx/>
              <a:buChar char="-"/>
            </a:pPr>
            <a:r>
              <a:rPr lang="en-IE" sz="2000" b="0" i="0" dirty="0">
                <a:solidFill>
                  <a:srgbClr val="002060"/>
                </a:solidFill>
                <a:effectLst/>
                <a:latin typeface="Aptos" panose="020B0004020202020204" pitchFamily="34" charset="0"/>
              </a:rPr>
              <a:t>‘</a:t>
            </a:r>
            <a:r>
              <a:rPr lang="en-IE" sz="2000" dirty="0">
                <a:solidFill>
                  <a:srgbClr val="002060"/>
                </a:solidFill>
                <a:latin typeface="Aptos" panose="020B0004020202020204" pitchFamily="34" charset="0"/>
              </a:rPr>
              <a:t>M</a:t>
            </a:r>
            <a:r>
              <a:rPr lang="en-IE" sz="2000" b="0" i="0" dirty="0">
                <a:solidFill>
                  <a:srgbClr val="002060"/>
                </a:solidFill>
                <a:effectLst/>
                <a:latin typeface="Aptos" panose="020B0004020202020204" pitchFamily="34" charset="0"/>
              </a:rPr>
              <a:t>inor literature will appear wherever a writer resists the illusory monolingualism of the major language’ (p.24).</a:t>
            </a:r>
            <a:endParaRPr lang="en-US" sz="2000" dirty="0">
              <a:solidFill>
                <a:srgbClr val="002060"/>
              </a:solidFill>
              <a:latin typeface="Aptos" panose="020B0004020202020204" pitchFamily="34" charset="0"/>
            </a:endParaRPr>
          </a:p>
          <a:p>
            <a:endParaRPr lang="en-IE" sz="2000" b="0" i="0" dirty="0">
              <a:solidFill>
                <a:srgbClr val="002060"/>
              </a:solidFill>
              <a:effectLst/>
              <a:latin typeface="Aptos" panose="020B0004020202020204" pitchFamily="34" charset="0"/>
            </a:endParaRP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2</a:t>
            </a:fld>
            <a:endParaRPr lang="en-US" dirty="0"/>
          </a:p>
        </p:txBody>
      </p:sp>
      <p:pic>
        <p:nvPicPr>
          <p:cNvPr id="5122" name="Picture 2" descr="Contemporary French Poetry: Towards a Minor Poetics - Daisy Sainsbury">
            <a:extLst>
              <a:ext uri="{FF2B5EF4-FFF2-40B4-BE49-F238E27FC236}">
                <a16:creationId xmlns:a16="http://schemas.microsoft.com/office/drawing/2014/main" id="{A16A6BAE-5525-5587-39E2-35B9B831B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98" y="424563"/>
            <a:ext cx="2795256" cy="399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5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68832-A160-26FC-ED0A-48F7632B2AE2}"/>
              </a:ext>
            </a:extLst>
          </p:cNvPr>
          <p:cNvSpPr>
            <a:spLocks noGrp="1"/>
          </p:cNvSpPr>
          <p:nvPr>
            <p:ph sz="quarter" idx="10"/>
          </p:nvPr>
        </p:nvSpPr>
        <p:spPr>
          <a:xfrm>
            <a:off x="5285232" y="804863"/>
            <a:ext cx="6010693" cy="5248276"/>
          </a:xfrm>
        </p:spPr>
        <p:txBody>
          <a:bodyPr/>
          <a:lstStyle/>
          <a:p>
            <a:pPr marL="0" indent="0">
              <a:buNone/>
            </a:pPr>
            <a:r>
              <a:rPr lang="fr-FR" dirty="0"/>
              <a:t>In light of the conversation </a:t>
            </a:r>
            <a:r>
              <a:rPr lang="fr-FR" dirty="0" err="1"/>
              <a:t>with</a:t>
            </a:r>
            <a:r>
              <a:rPr lang="fr-FR" dirty="0"/>
              <a:t> </a:t>
            </a:r>
            <a:r>
              <a:rPr lang="fr-FR" dirty="0" err="1"/>
              <a:t>poet</a:t>
            </a:r>
            <a:r>
              <a:rPr lang="fr-FR" dirty="0"/>
              <a:t> Thibault </a:t>
            </a:r>
            <a:r>
              <a:rPr lang="fr-FR" dirty="0" err="1"/>
              <a:t>Marthouret</a:t>
            </a:r>
            <a:r>
              <a:rPr lang="fr-FR" dirty="0"/>
              <a:t> and the </a:t>
            </a:r>
            <a:r>
              <a:rPr lang="fr-FR" dirty="0" err="1"/>
              <a:t>material</a:t>
            </a:r>
            <a:r>
              <a:rPr lang="fr-FR" dirty="0"/>
              <a:t> </a:t>
            </a:r>
            <a:r>
              <a:rPr lang="fr-FR" dirty="0" err="1"/>
              <a:t>covered</a:t>
            </a:r>
            <a:r>
              <a:rPr lang="fr-FR" dirty="0"/>
              <a:t> in </a:t>
            </a:r>
            <a:r>
              <a:rPr lang="fr-FR" dirty="0" err="1"/>
              <a:t>our</a:t>
            </a:r>
            <a:r>
              <a:rPr lang="fr-FR" dirty="0"/>
              <a:t> first session, carry out a </a:t>
            </a:r>
            <a:r>
              <a:rPr lang="fr-FR" dirty="0" err="1"/>
              <a:t>detailed</a:t>
            </a:r>
            <a:r>
              <a:rPr lang="fr-FR" dirty="0"/>
              <a:t> </a:t>
            </a:r>
            <a:r>
              <a:rPr lang="fr-FR" dirty="0" err="1"/>
              <a:t>analysis</a:t>
            </a:r>
            <a:r>
              <a:rPr lang="fr-FR" dirty="0"/>
              <a:t> of the </a:t>
            </a:r>
            <a:r>
              <a:rPr lang="fr-FR" dirty="0" err="1"/>
              <a:t>following</a:t>
            </a:r>
            <a:r>
              <a:rPr lang="fr-FR" dirty="0"/>
              <a:t> </a:t>
            </a:r>
            <a:r>
              <a:rPr lang="fr-FR" dirty="0" err="1"/>
              <a:t>poems</a:t>
            </a:r>
            <a:r>
              <a:rPr lang="fr-FR" dirty="0"/>
              <a:t> (1 </a:t>
            </a:r>
            <a:r>
              <a:rPr lang="fr-FR" dirty="0" err="1"/>
              <a:t>poem</a:t>
            </a:r>
            <a:r>
              <a:rPr lang="fr-FR" dirty="0"/>
              <a:t> per group) and </a:t>
            </a:r>
            <a:r>
              <a:rPr lang="fr-FR" dirty="0" err="1"/>
              <a:t>present</a:t>
            </a:r>
            <a:r>
              <a:rPr lang="fr-FR" dirty="0"/>
              <a:t> to the class (</a:t>
            </a:r>
            <a:r>
              <a:rPr lang="fr-FR" dirty="0" err="1"/>
              <a:t>theme</a:t>
            </a:r>
            <a:r>
              <a:rPr lang="fr-FR" dirty="0"/>
              <a:t>, message, </a:t>
            </a:r>
            <a:r>
              <a:rPr lang="fr-FR" dirty="0" err="1"/>
              <a:t>form</a:t>
            </a:r>
            <a:r>
              <a:rPr lang="fr-FR" dirty="0"/>
              <a:t> and </a:t>
            </a:r>
            <a:r>
              <a:rPr lang="fr-FR" dirty="0" err="1"/>
              <a:t>reading</a:t>
            </a:r>
            <a:r>
              <a:rPr lang="fr-FR" dirty="0"/>
              <a:t> of </a:t>
            </a:r>
            <a:r>
              <a:rPr lang="fr-FR" dirty="0" err="1"/>
              <a:t>some</a:t>
            </a:r>
            <a:r>
              <a:rPr lang="fr-FR" dirty="0"/>
              <a:t> images </a:t>
            </a:r>
            <a:r>
              <a:rPr lang="fr-FR" dirty="0" err="1"/>
              <a:t>used</a:t>
            </a:r>
            <a:r>
              <a:rPr lang="fr-FR" dirty="0"/>
              <a:t>):</a:t>
            </a:r>
          </a:p>
          <a:p>
            <a:pPr marL="0" indent="0">
              <a:buNone/>
            </a:pPr>
            <a:endParaRPr lang="fr-FR" dirty="0"/>
          </a:p>
          <a:p>
            <a:pPr lvl="1"/>
            <a:r>
              <a:rPr lang="en-IE" b="1" kern="100" dirty="0">
                <a:effectLst/>
                <a:latin typeface="Aptos" panose="020B0004020202020204" pitchFamily="34" charset="0"/>
                <a:ea typeface="Aptos" panose="020B0004020202020204" pitchFamily="34" charset="0"/>
                <a:cs typeface="Times New Roman" panose="02020603050405020304" pitchFamily="18" charset="0"/>
              </a:rPr>
              <a:t>‘Prise </a:t>
            </a:r>
            <a:r>
              <a:rPr lang="en-IE" b="1" kern="100" dirty="0" err="1">
                <a:effectLst/>
                <a:latin typeface="Aptos" panose="020B0004020202020204" pitchFamily="34" charset="0"/>
                <a:ea typeface="Aptos" panose="020B0004020202020204" pitchFamily="34" charset="0"/>
                <a:cs typeface="Times New Roman" panose="02020603050405020304" pitchFamily="18" charset="0"/>
              </a:rPr>
              <a:t>d’assaut</a:t>
            </a:r>
            <a:r>
              <a:rPr lang="en-IE" b="1" kern="100" dirty="0">
                <a:effectLst/>
                <a:latin typeface="Aptos" panose="020B0004020202020204" pitchFamily="34" charset="0"/>
                <a:ea typeface="Aptos" panose="020B0004020202020204" pitchFamily="34" charset="0"/>
                <a:cs typeface="Times New Roman" panose="02020603050405020304" pitchFamily="18" charset="0"/>
              </a:rPr>
              <a:t>’ / ‘Besieged’</a:t>
            </a:r>
          </a:p>
          <a:p>
            <a:pPr lvl="1"/>
            <a:r>
              <a:rPr lang="fr-FR" b="1" dirty="0">
                <a:effectLst/>
                <a:latin typeface="Aptos" panose="020B0004020202020204" pitchFamily="34" charset="0"/>
                <a:ea typeface="Aptos" panose="020B0004020202020204" pitchFamily="34" charset="0"/>
                <a:cs typeface="Times New Roman" panose="02020603050405020304" pitchFamily="18" charset="0"/>
              </a:rPr>
              <a:t>‘La montée des eaux’ </a:t>
            </a:r>
            <a:r>
              <a:rPr lang="en-IE" b="1" kern="100" dirty="0">
                <a:latin typeface="Aptos" panose="020B0004020202020204" pitchFamily="34" charset="0"/>
                <a:ea typeface="Aptos" panose="020B0004020202020204" pitchFamily="34" charset="0"/>
                <a:cs typeface="Times New Roman" panose="02020603050405020304" pitchFamily="18" charset="0"/>
              </a:rPr>
              <a:t>/ </a:t>
            </a:r>
            <a:r>
              <a:rPr lang="en-IE" b="1" kern="100" dirty="0">
                <a:effectLst/>
                <a:latin typeface="Aptos" panose="020B0004020202020204" pitchFamily="34" charset="0"/>
                <a:ea typeface="Aptos" panose="020B0004020202020204" pitchFamily="34" charset="0"/>
                <a:cs typeface="Times New Roman" panose="02020603050405020304" pitchFamily="18" charset="0"/>
              </a:rPr>
              <a:t>‘The Rise of the Waters’</a:t>
            </a:r>
          </a:p>
          <a:p>
            <a:pPr lvl="1"/>
            <a:r>
              <a:rPr lang="en-IE" b="1" dirty="0">
                <a:effectLst/>
                <a:latin typeface="Aptos" panose="020B0004020202020204" pitchFamily="34" charset="0"/>
                <a:ea typeface="Aptos" panose="020B0004020202020204" pitchFamily="34" charset="0"/>
                <a:cs typeface="Times New Roman" panose="02020603050405020304" pitchFamily="18" charset="0"/>
              </a:rPr>
              <a:t>‘Comme </a:t>
            </a:r>
            <a:r>
              <a:rPr lang="en-IE" b="1" dirty="0" err="1">
                <a:effectLst/>
                <a:latin typeface="Aptos" panose="020B0004020202020204" pitchFamily="34" charset="0"/>
                <a:ea typeface="Aptos" panose="020B0004020202020204" pitchFamily="34" charset="0"/>
                <a:cs typeface="Times New Roman" panose="02020603050405020304" pitchFamily="18" charset="0"/>
              </a:rPr>
              <a:t>si</a:t>
            </a:r>
            <a:r>
              <a:rPr lang="en-IE" b="1" dirty="0">
                <a:effectLst/>
                <a:latin typeface="Aptos" panose="020B0004020202020204" pitchFamily="34" charset="0"/>
                <a:ea typeface="Aptos" panose="020B0004020202020204" pitchFamily="34" charset="0"/>
                <a:cs typeface="Times New Roman" panose="02020603050405020304" pitchFamily="18" charset="0"/>
              </a:rPr>
              <a:t>’ </a:t>
            </a:r>
            <a:r>
              <a:rPr lang="en-IE" b="1" kern="100" dirty="0">
                <a:latin typeface="Aptos" panose="020B0004020202020204" pitchFamily="34" charset="0"/>
                <a:ea typeface="Aptos" panose="020B0004020202020204" pitchFamily="34" charset="0"/>
                <a:cs typeface="Times New Roman" panose="02020603050405020304" pitchFamily="18" charset="0"/>
              </a:rPr>
              <a:t>/ </a:t>
            </a:r>
            <a:r>
              <a:rPr lang="en-IE" b="1" kern="100" dirty="0">
                <a:effectLst/>
                <a:latin typeface="Aptos" panose="020B0004020202020204" pitchFamily="34" charset="0"/>
                <a:ea typeface="Aptos" panose="020B0004020202020204" pitchFamily="34" charset="0"/>
                <a:cs typeface="Times New Roman" panose="02020603050405020304" pitchFamily="18" charset="0"/>
              </a:rPr>
              <a:t>‘As If’</a:t>
            </a:r>
            <a:endParaRPr lang="en-IE" b="1" kern="100" dirty="0">
              <a:latin typeface="Aptos" panose="020B0004020202020204" pitchFamily="34" charset="0"/>
              <a:ea typeface="Aptos" panose="020B0004020202020204" pitchFamily="34" charset="0"/>
              <a:cs typeface="Times New Roman" panose="02020603050405020304" pitchFamily="18" charset="0"/>
            </a:endParaRPr>
          </a:p>
          <a:p>
            <a:pPr lvl="1"/>
            <a:endParaRPr lang="en-IE" b="1" kern="100" dirty="0">
              <a:effectLst/>
              <a:latin typeface="Aptos" panose="020B0004020202020204" pitchFamily="34" charset="0"/>
              <a:ea typeface="Aptos" panose="020B0004020202020204" pitchFamily="34" charset="0"/>
              <a:cs typeface="Times New Roman" panose="02020603050405020304" pitchFamily="18" charset="0"/>
            </a:endParaRPr>
          </a:p>
          <a:p>
            <a:pPr marL="448056" lvl="1" indent="0">
              <a:buNone/>
            </a:pPr>
            <a:r>
              <a:rPr lang="en-IE" kern="100" dirty="0">
                <a:latin typeface="Aptos" panose="020B0004020202020204" pitchFamily="34" charset="0"/>
                <a:ea typeface="Aptos" panose="020B0004020202020204" pitchFamily="34" charset="0"/>
                <a:cs typeface="Times New Roman" panose="02020603050405020304" pitchFamily="18" charset="0"/>
              </a:rPr>
              <a:t>Remember to focus specifically on </a:t>
            </a:r>
            <a:r>
              <a:rPr lang="en-IE" kern="100" dirty="0" err="1">
                <a:latin typeface="Aptos" panose="020B0004020202020204" pitchFamily="34" charset="0"/>
                <a:ea typeface="Aptos" panose="020B0004020202020204" pitchFamily="34" charset="0"/>
                <a:cs typeface="Times New Roman" panose="02020603050405020304" pitchFamily="18" charset="0"/>
              </a:rPr>
              <a:t>ecopoetical</a:t>
            </a:r>
            <a:r>
              <a:rPr lang="en-IE" kern="100" dirty="0">
                <a:latin typeface="Aptos" panose="020B0004020202020204" pitchFamily="34" charset="0"/>
                <a:ea typeface="Aptos" panose="020B0004020202020204" pitchFamily="34" charset="0"/>
                <a:cs typeface="Times New Roman" panose="02020603050405020304" pitchFamily="18" charset="0"/>
              </a:rPr>
              <a:t> features and characteristics that may make this poems minor literature. </a:t>
            </a:r>
            <a:endParaRPr lang="en-IE"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F4BFA8A4-69E9-6F14-9FF7-1AA0ED72014C}"/>
              </a:ext>
            </a:extLst>
          </p:cNvPr>
          <p:cNvSpPr>
            <a:spLocks noGrp="1"/>
          </p:cNvSpPr>
          <p:nvPr>
            <p:ph type="sldNum" sz="quarter" idx="4"/>
          </p:nvPr>
        </p:nvSpPr>
        <p:spPr/>
        <p:txBody>
          <a:bodyPr/>
          <a:lstStyle/>
          <a:p>
            <a:fld id="{EA87306C-81BA-4795-A5CA-9392456A8C1E}" type="slidenum">
              <a:rPr lang="en-US" smtClean="0"/>
              <a:pPr/>
              <a:t>3</a:t>
            </a:fld>
            <a:endParaRPr lang="en-US" dirty="0"/>
          </a:p>
        </p:txBody>
      </p:sp>
      <p:pic>
        <p:nvPicPr>
          <p:cNvPr id="2050" name="Picture 2" descr="Smog rosé">
            <a:extLst>
              <a:ext uri="{FF2B5EF4-FFF2-40B4-BE49-F238E27FC236}">
                <a16:creationId xmlns:a16="http://schemas.microsoft.com/office/drawing/2014/main" id="{5C978A38-E573-74AE-1F0E-58653799B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84" y="804863"/>
            <a:ext cx="3504384" cy="509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9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B38A0-A0BD-67C0-E86D-C8A9211D4A65}"/>
              </a:ext>
            </a:extLst>
          </p:cNvPr>
          <p:cNvSpPr>
            <a:spLocks noGrp="1"/>
          </p:cNvSpPr>
          <p:nvPr>
            <p:ph sz="quarter" idx="10"/>
          </p:nvPr>
        </p:nvSpPr>
        <p:spPr>
          <a:xfrm>
            <a:off x="5230368" y="804863"/>
            <a:ext cx="6547104" cy="5248276"/>
          </a:xfrm>
        </p:spPr>
        <p:txBody>
          <a:bodyPr/>
          <a:lstStyle/>
          <a:p>
            <a:pPr marL="0" indent="0">
              <a:buNone/>
            </a:pPr>
            <a:r>
              <a:rPr lang="en-US" dirty="0">
                <a:solidFill>
                  <a:srgbClr val="002060"/>
                </a:solidFill>
              </a:rPr>
              <a:t>In the 19</a:t>
            </a:r>
            <a:r>
              <a:rPr lang="en-US" baseline="30000" dirty="0">
                <a:solidFill>
                  <a:srgbClr val="002060"/>
                </a:solidFill>
              </a:rPr>
              <a:t>th</a:t>
            </a:r>
            <a:r>
              <a:rPr lang="en-US" dirty="0">
                <a:solidFill>
                  <a:srgbClr val="002060"/>
                </a:solidFill>
              </a:rPr>
              <a:t> century, in addition to dealing with nature, the literary imagery of numerous French writers became a space for exploring the urban universe (Charles Baudelaire’s work on Paris such as </a:t>
            </a:r>
            <a:r>
              <a:rPr lang="en-US" i="1" dirty="0">
                <a:solidFill>
                  <a:srgbClr val="002060"/>
                </a:solidFill>
              </a:rPr>
              <a:t>Le Spleen de Paris, Les Petits </a:t>
            </a:r>
            <a:r>
              <a:rPr lang="en-US" i="1" dirty="0" err="1">
                <a:solidFill>
                  <a:srgbClr val="002060"/>
                </a:solidFill>
              </a:rPr>
              <a:t>poèmes</a:t>
            </a:r>
            <a:r>
              <a:rPr lang="en-US" i="1" dirty="0">
                <a:solidFill>
                  <a:srgbClr val="002060"/>
                </a:solidFill>
              </a:rPr>
              <a:t> </a:t>
            </a:r>
            <a:r>
              <a:rPr lang="en-US" i="1" dirty="0" err="1">
                <a:solidFill>
                  <a:srgbClr val="002060"/>
                </a:solidFill>
              </a:rPr>
              <a:t>en</a:t>
            </a:r>
            <a:r>
              <a:rPr lang="en-US" i="1" dirty="0">
                <a:solidFill>
                  <a:srgbClr val="002060"/>
                </a:solidFill>
              </a:rPr>
              <a:t> prose</a:t>
            </a:r>
            <a:r>
              <a:rPr lang="en-US" dirty="0">
                <a:solidFill>
                  <a:srgbClr val="002060"/>
                </a:solidFill>
              </a:rPr>
              <a:t>).</a:t>
            </a:r>
          </a:p>
          <a:p>
            <a:pPr marL="0" indent="0">
              <a:buNone/>
            </a:pPr>
            <a:endParaRPr lang="en-US" dirty="0">
              <a:solidFill>
                <a:srgbClr val="002060"/>
              </a:solidFill>
            </a:endParaRPr>
          </a:p>
          <a:p>
            <a:pPr marL="0" indent="0">
              <a:buNone/>
            </a:pPr>
            <a:r>
              <a:rPr lang="en-US" dirty="0">
                <a:solidFill>
                  <a:srgbClr val="002060"/>
                </a:solidFill>
              </a:rPr>
              <a:t>Texts reflect the </a:t>
            </a:r>
            <a:r>
              <a:rPr lang="en-US" dirty="0" err="1">
                <a:solidFill>
                  <a:srgbClr val="002060"/>
                </a:solidFill>
              </a:rPr>
              <a:t>industrialisation</a:t>
            </a:r>
            <a:r>
              <a:rPr lang="en-US" dirty="0">
                <a:solidFill>
                  <a:srgbClr val="002060"/>
                </a:solidFill>
              </a:rPr>
              <a:t> and </a:t>
            </a:r>
            <a:r>
              <a:rPr lang="en-US" dirty="0" err="1">
                <a:solidFill>
                  <a:srgbClr val="002060"/>
                </a:solidFill>
              </a:rPr>
              <a:t>urbanisation</a:t>
            </a:r>
            <a:r>
              <a:rPr lang="en-US" dirty="0">
                <a:solidFill>
                  <a:srgbClr val="002060"/>
                </a:solidFill>
              </a:rPr>
              <a:t> of France/French society as well as the ecological </a:t>
            </a:r>
            <a:r>
              <a:rPr lang="en-US" dirty="0" err="1">
                <a:solidFill>
                  <a:srgbClr val="002060"/>
                </a:solidFill>
              </a:rPr>
              <a:t>behaviour</a:t>
            </a:r>
            <a:r>
              <a:rPr lang="en-US" dirty="0">
                <a:solidFill>
                  <a:srgbClr val="002060"/>
                </a:solidFill>
              </a:rPr>
              <a:t> of the French people.</a:t>
            </a:r>
          </a:p>
          <a:p>
            <a:pPr marL="0" indent="0">
              <a:buNone/>
            </a:pPr>
            <a:endParaRPr lang="en-US" dirty="0">
              <a:solidFill>
                <a:srgbClr val="002060"/>
              </a:solidFill>
            </a:endParaRPr>
          </a:p>
          <a:p>
            <a:pPr marL="0" indent="0">
              <a:buNone/>
            </a:pPr>
            <a:r>
              <a:rPr lang="en-US" dirty="0">
                <a:solidFill>
                  <a:srgbClr val="002060"/>
                </a:solidFill>
              </a:rPr>
              <a:t>Literature can:</a:t>
            </a:r>
          </a:p>
          <a:p>
            <a:pPr lvl="1">
              <a:buFontTx/>
              <a:buChar char="-"/>
            </a:pPr>
            <a:r>
              <a:rPr lang="en-US" dirty="0">
                <a:solidFill>
                  <a:srgbClr val="002060"/>
                </a:solidFill>
              </a:rPr>
              <a:t>become an ecological counter-discourse</a:t>
            </a:r>
          </a:p>
          <a:p>
            <a:pPr lvl="1">
              <a:buFontTx/>
              <a:buChar char="-"/>
            </a:pPr>
            <a:r>
              <a:rPr lang="en-US" dirty="0">
                <a:solidFill>
                  <a:srgbClr val="002060"/>
                </a:solidFill>
              </a:rPr>
              <a:t>serves to support the discourse on the environment through the literary aesthetic literary texts</a:t>
            </a:r>
          </a:p>
          <a:p>
            <a:pPr lvl="1">
              <a:buFontTx/>
              <a:buChar char="-"/>
            </a:pPr>
            <a:r>
              <a:rPr lang="en-US" dirty="0">
                <a:solidFill>
                  <a:srgbClr val="002060"/>
                </a:solidFill>
              </a:rPr>
              <a:t>paradoxically deconstruct or sublimate the environment.</a:t>
            </a:r>
          </a:p>
        </p:txBody>
      </p:sp>
      <p:sp>
        <p:nvSpPr>
          <p:cNvPr id="4" name="Slide Number Placeholder 3">
            <a:extLst>
              <a:ext uri="{FF2B5EF4-FFF2-40B4-BE49-F238E27FC236}">
                <a16:creationId xmlns:a16="http://schemas.microsoft.com/office/drawing/2014/main" id="{33DC4F69-FE04-46C7-947F-E81C2B1D7771}"/>
              </a:ext>
            </a:extLst>
          </p:cNvPr>
          <p:cNvSpPr>
            <a:spLocks noGrp="1"/>
          </p:cNvSpPr>
          <p:nvPr>
            <p:ph type="sldNum" sz="quarter" idx="4"/>
          </p:nvPr>
        </p:nvSpPr>
        <p:spPr/>
        <p:txBody>
          <a:bodyPr/>
          <a:lstStyle/>
          <a:p>
            <a:fld id="{EA87306C-81BA-4795-A5CA-9392456A8C1E}" type="slidenum">
              <a:rPr lang="en-US" smtClean="0"/>
              <a:pPr/>
              <a:t>4</a:t>
            </a:fld>
            <a:endParaRPr lang="en-US" dirty="0"/>
          </a:p>
        </p:txBody>
      </p:sp>
      <p:pic>
        <p:nvPicPr>
          <p:cNvPr id="3074" name="Picture 2" descr="Ecopoetry | Monica Corish">
            <a:extLst>
              <a:ext uri="{FF2B5EF4-FFF2-40B4-BE49-F238E27FC236}">
                <a16:creationId xmlns:a16="http://schemas.microsoft.com/office/drawing/2014/main" id="{CEFE9C5D-CFCF-CD81-3874-D35ED6748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83" y="314036"/>
            <a:ext cx="4134587" cy="29233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ildren's poetry | Ecopoetry in schools">
            <a:extLst>
              <a:ext uri="{FF2B5EF4-FFF2-40B4-BE49-F238E27FC236}">
                <a16:creationId xmlns:a16="http://schemas.microsoft.com/office/drawing/2014/main" id="{484C8FC7-98C2-0283-51A5-BDD1B20BC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34" y="3549073"/>
            <a:ext cx="4133236" cy="292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8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B38A0-A0BD-67C0-E86D-C8A9211D4A65}"/>
              </a:ext>
            </a:extLst>
          </p:cNvPr>
          <p:cNvSpPr>
            <a:spLocks noGrp="1"/>
          </p:cNvSpPr>
          <p:nvPr>
            <p:ph sz="quarter" idx="10"/>
          </p:nvPr>
        </p:nvSpPr>
        <p:spPr>
          <a:xfrm>
            <a:off x="5276088" y="804863"/>
            <a:ext cx="6345936" cy="5248276"/>
          </a:xfrm>
        </p:spPr>
        <p:txBody>
          <a:bodyPr/>
          <a:lstStyle/>
          <a:p>
            <a:pPr marL="0" indent="0">
              <a:buNone/>
            </a:pPr>
            <a:r>
              <a:rPr lang="en-US" dirty="0">
                <a:solidFill>
                  <a:srgbClr val="002060"/>
                </a:solidFill>
              </a:rPr>
              <a:t>From the 2000s onward, ecocriticism and discourse on the environment in literature began to develop in France. In contemporary poetry, emerges a new/modern reflection on the fusion between beings and nature.</a:t>
            </a:r>
          </a:p>
          <a:p>
            <a:pPr marL="0" indent="0">
              <a:buNone/>
            </a:pPr>
            <a:endParaRPr lang="en-US" dirty="0">
              <a:solidFill>
                <a:srgbClr val="002060"/>
              </a:solidFill>
            </a:endParaRPr>
          </a:p>
          <a:p>
            <a:pPr marL="0" indent="0">
              <a:buNone/>
            </a:pPr>
            <a:r>
              <a:rPr lang="en-US" dirty="0">
                <a:solidFill>
                  <a:srgbClr val="002060"/>
                </a:solidFill>
              </a:rPr>
              <a:t>In the poetry of Yves </a:t>
            </a:r>
            <a:r>
              <a:rPr lang="en-US" dirty="0" err="1">
                <a:solidFill>
                  <a:srgbClr val="002060"/>
                </a:solidFill>
              </a:rPr>
              <a:t>Bonnefoy</a:t>
            </a:r>
            <a:r>
              <a:rPr lang="en-US" dirty="0">
                <a:solidFill>
                  <a:srgbClr val="002060"/>
                </a:solidFill>
              </a:rPr>
              <a:t> (1923-2016) : the personification of the earth demonstrates the marriage between man and the world.</a:t>
            </a:r>
          </a:p>
          <a:p>
            <a:pPr marL="0" indent="0">
              <a:buNone/>
            </a:pPr>
            <a:endParaRPr lang="en-US" dirty="0">
              <a:solidFill>
                <a:srgbClr val="002060"/>
              </a:solidFill>
            </a:endParaRPr>
          </a:p>
          <a:p>
            <a:pPr marL="0" indent="0">
              <a:buNone/>
            </a:pPr>
            <a:r>
              <a:rPr lang="en-US" dirty="0" err="1">
                <a:solidFill>
                  <a:srgbClr val="002060"/>
                </a:solidFill>
              </a:rPr>
              <a:t>Bonnefoy</a:t>
            </a:r>
            <a:r>
              <a:rPr lang="en-US" dirty="0">
                <a:solidFill>
                  <a:srgbClr val="002060"/>
                </a:solidFill>
              </a:rPr>
              <a:t> moves closer to nature and calls this world "</a:t>
            </a:r>
            <a:r>
              <a:rPr lang="en-US" dirty="0" err="1">
                <a:solidFill>
                  <a:srgbClr val="002060"/>
                </a:solidFill>
              </a:rPr>
              <a:t>Douve</a:t>
            </a:r>
            <a:r>
              <a:rPr lang="en-US" dirty="0">
                <a:solidFill>
                  <a:srgbClr val="002060"/>
                </a:solidFill>
              </a:rPr>
              <a:t>," (a feminine and maternal Earth): anthropomorphism of </a:t>
            </a:r>
            <a:r>
              <a:rPr lang="en-US" dirty="0" err="1">
                <a:solidFill>
                  <a:srgbClr val="002060"/>
                </a:solidFill>
              </a:rPr>
              <a:t>Douve</a:t>
            </a:r>
            <a:r>
              <a:rPr lang="en-US" dirty="0">
                <a:solidFill>
                  <a:srgbClr val="002060"/>
                </a:solidFill>
              </a:rPr>
              <a:t> (both rebellious and submissive to human)</a:t>
            </a:r>
          </a:p>
          <a:p>
            <a:pPr marL="0" indent="0">
              <a:buNone/>
            </a:pPr>
            <a:endParaRPr lang="en-US" dirty="0">
              <a:solidFill>
                <a:srgbClr val="002060"/>
              </a:solidFill>
            </a:endParaRPr>
          </a:p>
          <a:p>
            <a:pPr marL="0" indent="0">
              <a:buNone/>
            </a:pPr>
            <a:r>
              <a:rPr lang="en-US" dirty="0">
                <a:solidFill>
                  <a:srgbClr val="002060"/>
                </a:solidFill>
              </a:rPr>
              <a:t>He also develops a reification of language and plays with codes.</a:t>
            </a:r>
            <a:endParaRPr lang="en-IE" dirty="0">
              <a:solidFill>
                <a:srgbClr val="002060"/>
              </a:solidFill>
            </a:endParaRPr>
          </a:p>
        </p:txBody>
      </p:sp>
      <p:sp>
        <p:nvSpPr>
          <p:cNvPr id="4" name="Slide Number Placeholder 3">
            <a:extLst>
              <a:ext uri="{FF2B5EF4-FFF2-40B4-BE49-F238E27FC236}">
                <a16:creationId xmlns:a16="http://schemas.microsoft.com/office/drawing/2014/main" id="{33DC4F69-FE04-46C7-947F-E81C2B1D7771}"/>
              </a:ext>
            </a:extLst>
          </p:cNvPr>
          <p:cNvSpPr>
            <a:spLocks noGrp="1"/>
          </p:cNvSpPr>
          <p:nvPr>
            <p:ph type="sldNum" sz="quarter" idx="4"/>
          </p:nvPr>
        </p:nvSpPr>
        <p:spPr/>
        <p:txBody>
          <a:bodyPr/>
          <a:lstStyle/>
          <a:p>
            <a:fld id="{EA87306C-81BA-4795-A5CA-9392456A8C1E}" type="slidenum">
              <a:rPr lang="en-US" smtClean="0"/>
              <a:pPr/>
              <a:t>5</a:t>
            </a:fld>
            <a:endParaRPr lang="en-US" dirty="0"/>
          </a:p>
        </p:txBody>
      </p:sp>
      <p:pic>
        <p:nvPicPr>
          <p:cNvPr id="4098" name="Picture 2" descr="Paris Review - The Art of Poetry No. 69">
            <a:extLst>
              <a:ext uri="{FF2B5EF4-FFF2-40B4-BE49-F238E27FC236}">
                <a16:creationId xmlns:a16="http://schemas.microsoft.com/office/drawing/2014/main" id="{38750AFF-CE63-70EB-7F74-2C5BEB3EA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1" y="345930"/>
            <a:ext cx="3769428" cy="2392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Œuvres poétiques by Bonnefoy, Yves, Née, Patrick, Lançon, Daniel, Thélot,  Jérôme, Bombarde, Odile - Amazon.ae">
            <a:extLst>
              <a:ext uri="{FF2B5EF4-FFF2-40B4-BE49-F238E27FC236}">
                <a16:creationId xmlns:a16="http://schemas.microsoft.com/office/drawing/2014/main" id="{9DFDA38F-8285-3629-840E-F2F9C16B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911" y="3083070"/>
            <a:ext cx="1889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0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B38A0-A0BD-67C0-E86D-C8A9211D4A65}"/>
              </a:ext>
            </a:extLst>
          </p:cNvPr>
          <p:cNvSpPr>
            <a:spLocks noGrp="1"/>
          </p:cNvSpPr>
          <p:nvPr>
            <p:ph sz="quarter" idx="10"/>
          </p:nvPr>
        </p:nvSpPr>
        <p:spPr/>
        <p:txBody>
          <a:bodyPr/>
          <a:lstStyle/>
          <a:p>
            <a:pPr marL="0" indent="0">
              <a:buNone/>
            </a:pPr>
            <a:r>
              <a:rPr lang="fr-FR" dirty="0" err="1">
                <a:solidFill>
                  <a:srgbClr val="002060"/>
                </a:solidFill>
              </a:rPr>
              <a:t>Let’s</a:t>
            </a:r>
            <a:r>
              <a:rPr lang="fr-FR" dirty="0">
                <a:solidFill>
                  <a:srgbClr val="002060"/>
                </a:solidFill>
              </a:rPr>
              <a:t> </a:t>
            </a:r>
            <a:r>
              <a:rPr lang="fr-FR" dirty="0" err="1">
                <a:solidFill>
                  <a:srgbClr val="002060"/>
                </a:solidFill>
              </a:rPr>
              <a:t>read</a:t>
            </a:r>
            <a:r>
              <a:rPr lang="fr-FR" dirty="0">
                <a:solidFill>
                  <a:srgbClr val="002060"/>
                </a:solidFill>
              </a:rPr>
              <a:t> and </a:t>
            </a:r>
            <a:r>
              <a:rPr lang="fr-FR" dirty="0" err="1">
                <a:solidFill>
                  <a:srgbClr val="002060"/>
                </a:solidFill>
              </a:rPr>
              <a:t>discuss</a:t>
            </a:r>
            <a:r>
              <a:rPr lang="fr-FR" dirty="0">
                <a:solidFill>
                  <a:srgbClr val="002060"/>
                </a:solidFill>
              </a:rPr>
              <a:t> </a:t>
            </a:r>
            <a:r>
              <a:rPr lang="fr-FR" dirty="0" err="1">
                <a:solidFill>
                  <a:srgbClr val="002060"/>
                </a:solidFill>
              </a:rPr>
              <a:t>poems</a:t>
            </a:r>
            <a:r>
              <a:rPr lang="fr-FR" dirty="0">
                <a:solidFill>
                  <a:srgbClr val="002060"/>
                </a:solidFill>
              </a:rPr>
              <a:t> by Yves Bonnefoy:</a:t>
            </a:r>
          </a:p>
          <a:p>
            <a:pPr lvl="2">
              <a:buFontTx/>
              <a:buChar char="-"/>
            </a:pPr>
            <a:r>
              <a:rPr lang="fr-FR"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‘Vrai Corps’ / </a:t>
            </a:r>
            <a:r>
              <a:rPr lang="en-IE"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True Body</a:t>
            </a:r>
          </a:p>
          <a:p>
            <a:pPr lvl="2">
              <a:buFontTx/>
              <a:buChar char="-"/>
            </a:pPr>
            <a:r>
              <a:rPr lang="fr-FR"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‘Oui, moi les pierres du soir’</a:t>
            </a:r>
            <a:r>
              <a:rPr lang="en-IE"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 </a:t>
            </a:r>
            <a:r>
              <a:rPr lang="en-IE"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Yes, I, the stones of the evening</a:t>
            </a:r>
          </a:p>
          <a:p>
            <a:pPr>
              <a:buFontTx/>
              <a:buChar char="-"/>
            </a:pPr>
            <a:endParaRPr lang="en-IE" sz="1800" b="1" kern="100" dirty="0">
              <a:effectLst/>
              <a:latin typeface="Aptos" panose="020B0004020202020204" pitchFamily="34" charset="0"/>
              <a:ea typeface="Aptos" panose="020B0004020202020204" pitchFamily="34" charset="0"/>
              <a:cs typeface="Times New Roman" panose="02020603050405020304" pitchFamily="18" charset="0"/>
            </a:endParaRPr>
          </a:p>
          <a:p>
            <a:pPr>
              <a:buFontTx/>
              <a:buChar char="-"/>
            </a:pP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dirty="0">
              <a:solidFill>
                <a:srgbClr val="002060"/>
              </a:solidFill>
            </a:endParaRPr>
          </a:p>
        </p:txBody>
      </p:sp>
      <p:sp>
        <p:nvSpPr>
          <p:cNvPr id="4" name="Slide Number Placeholder 3">
            <a:extLst>
              <a:ext uri="{FF2B5EF4-FFF2-40B4-BE49-F238E27FC236}">
                <a16:creationId xmlns:a16="http://schemas.microsoft.com/office/drawing/2014/main" id="{33DC4F69-FE04-46C7-947F-E81C2B1D7771}"/>
              </a:ext>
            </a:extLst>
          </p:cNvPr>
          <p:cNvSpPr>
            <a:spLocks noGrp="1"/>
          </p:cNvSpPr>
          <p:nvPr>
            <p:ph type="sldNum" sz="quarter" idx="4"/>
          </p:nvPr>
        </p:nvSpPr>
        <p:spPr/>
        <p:txBody>
          <a:bodyPr/>
          <a:lstStyle/>
          <a:p>
            <a:fld id="{EA87306C-81BA-4795-A5CA-9392456A8C1E}" type="slidenum">
              <a:rPr lang="en-US" smtClean="0"/>
              <a:pPr/>
              <a:t>6</a:t>
            </a:fld>
            <a:endParaRPr lang="en-US" dirty="0"/>
          </a:p>
        </p:txBody>
      </p:sp>
      <p:pic>
        <p:nvPicPr>
          <p:cNvPr id="4098" name="Picture 2" descr="Paris Review - The Art of Poetry No. 69">
            <a:extLst>
              <a:ext uri="{FF2B5EF4-FFF2-40B4-BE49-F238E27FC236}">
                <a16:creationId xmlns:a16="http://schemas.microsoft.com/office/drawing/2014/main" id="{38750AFF-CE63-70EB-7F74-2C5BEB3EA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1" y="345930"/>
            <a:ext cx="3769428" cy="2392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Œuvres poétiques by Bonnefoy, Yves, Née, Patrick, Lançon, Daniel, Thélot,  Jérôme, Bombarde, Odile - Amazon.ae">
            <a:extLst>
              <a:ext uri="{FF2B5EF4-FFF2-40B4-BE49-F238E27FC236}">
                <a16:creationId xmlns:a16="http://schemas.microsoft.com/office/drawing/2014/main" id="{9DFDA38F-8285-3629-840E-F2F9C16B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911" y="3083070"/>
            <a:ext cx="1889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E0DF9-4FF8-6F9D-1D48-C887C7250B57}"/>
              </a:ext>
            </a:extLst>
          </p:cNvPr>
          <p:cNvSpPr>
            <a:spLocks noGrp="1"/>
          </p:cNvSpPr>
          <p:nvPr>
            <p:ph sz="quarter" idx="10"/>
          </p:nvPr>
        </p:nvSpPr>
        <p:spPr>
          <a:xfrm>
            <a:off x="5469610" y="1043877"/>
            <a:ext cx="6152414" cy="5248276"/>
          </a:xfrm>
        </p:spPr>
        <p:txBody>
          <a:bodyPr/>
          <a:lstStyle/>
          <a:p>
            <a:r>
              <a:rPr lang="en-US" sz="1500" dirty="0">
                <a:solidFill>
                  <a:srgbClr val="002060"/>
                </a:solidFill>
                <a:effectLst/>
                <a:latin typeface="Times New Roman" panose="02020603050405020304" pitchFamily="18" charset="0"/>
                <a:ea typeface="Times New Roman" panose="02020603050405020304" pitchFamily="18" charset="0"/>
              </a:rPr>
              <a:t>Current ecological debates do not really cover the question of how all these environmental processes are gendered (</a:t>
            </a:r>
            <a:r>
              <a:rPr lang="en-US" sz="1500" dirty="0" err="1">
                <a:solidFill>
                  <a:srgbClr val="002060"/>
                </a:solidFill>
                <a:effectLst/>
                <a:latin typeface="Times New Roman" panose="02020603050405020304" pitchFamily="18" charset="0"/>
                <a:ea typeface="Times New Roman" panose="02020603050405020304" pitchFamily="18" charset="0"/>
              </a:rPr>
              <a:t>Großman</a:t>
            </a:r>
            <a:r>
              <a:rPr lang="en-US" sz="1500" dirty="0">
                <a:solidFill>
                  <a:srgbClr val="002060"/>
                </a:solidFill>
                <a:effectLst/>
                <a:latin typeface="Times New Roman" panose="02020603050405020304" pitchFamily="18" charset="0"/>
                <a:ea typeface="Times New Roman" panose="02020603050405020304" pitchFamily="18" charset="0"/>
              </a:rPr>
              <a:t> and </a:t>
            </a:r>
            <a:r>
              <a:rPr lang="en-US" sz="1500" dirty="0" err="1">
                <a:solidFill>
                  <a:srgbClr val="002060"/>
                </a:solidFill>
                <a:effectLst/>
                <a:latin typeface="Times New Roman" panose="02020603050405020304" pitchFamily="18" charset="0"/>
                <a:ea typeface="Times New Roman" panose="02020603050405020304" pitchFamily="18" charset="0"/>
              </a:rPr>
              <a:t>Haug</a:t>
            </a:r>
            <a:r>
              <a:rPr lang="en-US" sz="1500" dirty="0">
                <a:solidFill>
                  <a:srgbClr val="002060"/>
                </a:solidFill>
                <a:effectLst/>
                <a:latin typeface="Times New Roman" panose="02020603050405020304" pitchFamily="18" charset="0"/>
                <a:ea typeface="Times New Roman" panose="02020603050405020304" pitchFamily="18" charset="0"/>
              </a:rPr>
              <a:t> 2018).</a:t>
            </a:r>
          </a:p>
          <a:p>
            <a:r>
              <a:rPr lang="en-US" sz="1500" dirty="0">
                <a:solidFill>
                  <a:srgbClr val="002060"/>
                </a:solidFill>
                <a:effectLst/>
                <a:latin typeface="Times New Roman" panose="02020603050405020304" pitchFamily="18" charset="0"/>
                <a:ea typeface="Times New Roman" panose="02020603050405020304" pitchFamily="18" charset="0"/>
              </a:rPr>
              <a:t>Questions surrounding a critical rethinking of the nature/culture divide resonate with the problematics</a:t>
            </a:r>
            <a:r>
              <a:rPr lang="en-US" sz="1500" dirty="0">
                <a:solidFill>
                  <a:srgbClr val="002060"/>
                </a:solidFill>
                <a:latin typeface="Times New Roman" panose="02020603050405020304" pitchFamily="18" charset="0"/>
                <a:ea typeface="Times New Roman" panose="02020603050405020304" pitchFamily="18" charset="0"/>
              </a:rPr>
              <a:t> of</a:t>
            </a:r>
            <a:r>
              <a:rPr lang="en-US" sz="1500" dirty="0">
                <a:solidFill>
                  <a:srgbClr val="002060"/>
                </a:solidFill>
                <a:effectLst/>
                <a:latin typeface="Times New Roman" panose="02020603050405020304" pitchFamily="18" charset="0"/>
                <a:ea typeface="Times New Roman" panose="02020603050405020304" pitchFamily="18" charset="0"/>
              </a:rPr>
              <a:t> gender and essentialism</a:t>
            </a:r>
            <a:r>
              <a:rPr lang="en-US" sz="1500" dirty="0">
                <a:solidFill>
                  <a:srgbClr val="002060"/>
                </a:solidFill>
                <a:latin typeface="Times New Roman" panose="02020603050405020304" pitchFamily="18" charset="0"/>
                <a:ea typeface="Times New Roman" panose="02020603050405020304" pitchFamily="18" charset="0"/>
              </a:rPr>
              <a:t>:</a:t>
            </a:r>
            <a:r>
              <a:rPr lang="en-US" sz="1500" dirty="0">
                <a:solidFill>
                  <a:srgbClr val="002060"/>
                </a:solidFill>
                <a:effectLst/>
                <a:latin typeface="Times New Roman" panose="02020603050405020304" pitchFamily="18" charset="0"/>
                <a:ea typeface="Times New Roman" panose="02020603050405020304" pitchFamily="18" charset="0"/>
              </a:rPr>
              <a:t> this makes joint questions about gender </a:t>
            </a:r>
            <a:r>
              <a:rPr lang="en-US" sz="1500" i="1" dirty="0">
                <a:solidFill>
                  <a:srgbClr val="002060"/>
                </a:solidFill>
                <a:effectLst/>
                <a:latin typeface="Times New Roman" panose="02020603050405020304" pitchFamily="18" charset="0"/>
                <a:ea typeface="Times New Roman" panose="02020603050405020304" pitchFamily="18" charset="0"/>
              </a:rPr>
              <a:t>and</a:t>
            </a:r>
            <a:r>
              <a:rPr lang="en-US" sz="1500" dirty="0">
                <a:solidFill>
                  <a:srgbClr val="002060"/>
                </a:solidFill>
                <a:effectLst/>
                <a:latin typeface="Times New Roman" panose="02020603050405020304" pitchFamily="18" charset="0"/>
                <a:ea typeface="Times New Roman" panose="02020603050405020304" pitchFamily="18" charset="0"/>
              </a:rPr>
              <a:t> the environment highly pertinent. </a:t>
            </a:r>
          </a:p>
          <a:p>
            <a:r>
              <a:rPr lang="en-GB" sz="1500" dirty="0">
                <a:solidFill>
                  <a:srgbClr val="002060"/>
                </a:solidFill>
                <a:latin typeface="Times New Roman" panose="02020603050405020304" pitchFamily="18" charset="0"/>
                <a:ea typeface="Times New Roman" panose="02020603050405020304" pitchFamily="18" charset="0"/>
              </a:rPr>
              <a:t>P</a:t>
            </a:r>
            <a:r>
              <a:rPr lang="en-GB" sz="1500" dirty="0">
                <a:solidFill>
                  <a:srgbClr val="002060"/>
                </a:solidFill>
                <a:effectLst/>
                <a:latin typeface="Times New Roman" panose="02020603050405020304" pitchFamily="18" charset="0"/>
                <a:ea typeface="Times New Roman" panose="02020603050405020304" pitchFamily="18" charset="0"/>
              </a:rPr>
              <a:t>eople relate to their environments in different ways, develop different environmental knowledge and, in some societies, gender determines access to and control over natural resources (</a:t>
            </a:r>
            <a:r>
              <a:rPr lang="en-US" sz="1500" dirty="0" err="1">
                <a:solidFill>
                  <a:srgbClr val="002060"/>
                </a:solidFill>
                <a:effectLst/>
                <a:latin typeface="Times New Roman" panose="02020603050405020304" pitchFamily="18" charset="0"/>
                <a:ea typeface="Times New Roman" panose="02020603050405020304" pitchFamily="18" charset="0"/>
              </a:rPr>
              <a:t>Großman</a:t>
            </a:r>
            <a:r>
              <a:rPr lang="en-US" sz="1500" dirty="0">
                <a:solidFill>
                  <a:srgbClr val="002060"/>
                </a:solidFill>
                <a:effectLst/>
                <a:latin typeface="Times New Roman" panose="02020603050405020304" pitchFamily="18" charset="0"/>
                <a:ea typeface="Times New Roman" panose="02020603050405020304" pitchFamily="18" charset="0"/>
              </a:rPr>
              <a:t> and </a:t>
            </a:r>
            <a:r>
              <a:rPr lang="en-US" sz="1500" dirty="0" err="1">
                <a:solidFill>
                  <a:srgbClr val="002060"/>
                </a:solidFill>
                <a:effectLst/>
                <a:latin typeface="Times New Roman" panose="02020603050405020304" pitchFamily="18" charset="0"/>
                <a:ea typeface="Times New Roman" panose="02020603050405020304" pitchFamily="18" charset="0"/>
              </a:rPr>
              <a:t>Haug</a:t>
            </a:r>
            <a:r>
              <a:rPr lang="en-US" sz="1500" dirty="0">
                <a:solidFill>
                  <a:srgbClr val="002060"/>
                </a:solidFill>
                <a:effectLst/>
                <a:latin typeface="Times New Roman" panose="02020603050405020304" pitchFamily="18" charset="0"/>
                <a:ea typeface="Times New Roman" panose="02020603050405020304" pitchFamily="18" charset="0"/>
              </a:rPr>
              <a:t> 2018</a:t>
            </a:r>
            <a:r>
              <a:rPr lang="en-GB" sz="1500" dirty="0">
                <a:solidFill>
                  <a:srgbClr val="002060"/>
                </a:solidFill>
                <a:effectLst/>
                <a:latin typeface="Times New Roman" panose="02020603050405020304" pitchFamily="18" charset="0"/>
                <a:ea typeface="Times New Roman" panose="02020603050405020304" pitchFamily="18" charset="0"/>
              </a:rPr>
              <a:t>) and decision-making processes (Shiva 2006).</a:t>
            </a:r>
          </a:p>
          <a:p>
            <a:r>
              <a:rPr lang="en-GB" sz="1500" dirty="0">
                <a:solidFill>
                  <a:srgbClr val="002060"/>
                </a:solidFill>
                <a:effectLst/>
                <a:latin typeface="Times New Roman" panose="02020603050405020304" pitchFamily="18" charset="0"/>
                <a:ea typeface="Times New Roman" panose="02020603050405020304" pitchFamily="18" charset="0"/>
              </a:rPr>
              <a:t>Changes being caused by the global environmental crises affect and transform local livelihoods in which roles are typically defined according to gender.</a:t>
            </a:r>
            <a:endParaRPr lang="en-US" sz="1500" dirty="0">
              <a:solidFill>
                <a:srgbClr val="002060"/>
              </a:solidFill>
              <a:latin typeface="Times New Roman" panose="02020603050405020304" pitchFamily="18" charset="0"/>
              <a:ea typeface="Times New Roman" panose="02020603050405020304" pitchFamily="18" charset="0"/>
            </a:endParaRPr>
          </a:p>
          <a:p>
            <a:r>
              <a:rPr lang="en-GB" sz="1500" dirty="0">
                <a:solidFill>
                  <a:srgbClr val="002060"/>
                </a:solidFill>
                <a:latin typeface="Times New Roman" panose="02020603050405020304" pitchFamily="18" charset="0"/>
                <a:ea typeface="Times New Roman" panose="02020603050405020304" pitchFamily="18" charset="0"/>
              </a:rPr>
              <a:t>E</a:t>
            </a:r>
            <a:r>
              <a:rPr lang="en-GB" sz="1500" dirty="0">
                <a:solidFill>
                  <a:srgbClr val="002060"/>
                </a:solidFill>
                <a:effectLst/>
                <a:latin typeface="Times New Roman" panose="02020603050405020304" pitchFamily="18" charset="0"/>
                <a:ea typeface="Times New Roman" panose="02020603050405020304" pitchFamily="18" charset="0"/>
              </a:rPr>
              <a:t>nvironmental change often leads to changes of economic systems and social structures impacting on gender relations, gender identities, roles and work activities, gendered health impacts and the exclusion of certain people from multiple economic and social systems (Rao et al 2019). </a:t>
            </a:r>
            <a:endParaRPr lang="en-IE" sz="1500" dirty="0">
              <a:solidFill>
                <a:srgbClr val="002060"/>
              </a:solidFill>
              <a:effectLst/>
              <a:latin typeface="Times New Roman" panose="02020603050405020304" pitchFamily="18" charset="0"/>
              <a:ea typeface="Times New Roman" panose="02020603050405020304" pitchFamily="18" charset="0"/>
            </a:endParaRPr>
          </a:p>
          <a:p>
            <a:endParaRPr lang="en-IE" sz="1800" dirty="0">
              <a:effectLst/>
              <a:latin typeface="Times New Roman" panose="02020603050405020304" pitchFamily="18" charset="0"/>
              <a:ea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E882F06E-C5DC-E225-2D40-338264C8308B}"/>
              </a:ext>
            </a:extLst>
          </p:cNvPr>
          <p:cNvSpPr>
            <a:spLocks noGrp="1"/>
          </p:cNvSpPr>
          <p:nvPr>
            <p:ph type="sldNum" sz="quarter" idx="4"/>
          </p:nvPr>
        </p:nvSpPr>
        <p:spPr/>
        <p:txBody>
          <a:bodyPr/>
          <a:lstStyle/>
          <a:p>
            <a:fld id="{EA87306C-81BA-4795-A5CA-9392456A8C1E}" type="slidenum">
              <a:rPr lang="en-US" smtClean="0"/>
              <a:pPr/>
              <a:t>7</a:t>
            </a:fld>
            <a:endParaRPr lang="en-US" dirty="0"/>
          </a:p>
        </p:txBody>
      </p:sp>
      <p:pic>
        <p:nvPicPr>
          <p:cNvPr id="5122" name="Picture 2" descr="Ecofeminism Explores the Relationship Between Women and Nature | Teen Vogue">
            <a:extLst>
              <a:ext uri="{FF2B5EF4-FFF2-40B4-BE49-F238E27FC236}">
                <a16:creationId xmlns:a16="http://schemas.microsoft.com/office/drawing/2014/main" id="{D6C236E1-6755-A09A-8E03-17ADE8FEB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13" y="563788"/>
            <a:ext cx="4260271" cy="23964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 Ecofeminism the Answer to the Climate Crisis?">
            <a:extLst>
              <a:ext uri="{FF2B5EF4-FFF2-40B4-BE49-F238E27FC236}">
                <a16:creationId xmlns:a16="http://schemas.microsoft.com/office/drawing/2014/main" id="{7983DE53-F013-84A1-2F67-BE5CE3572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13" y="3267822"/>
            <a:ext cx="4260272" cy="284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1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D8F6C-8023-918F-8AA9-ADE3266C9EF8}"/>
              </a:ext>
            </a:extLst>
          </p:cNvPr>
          <p:cNvSpPr>
            <a:spLocks noGrp="1"/>
          </p:cNvSpPr>
          <p:nvPr>
            <p:ph sz="quarter" idx="10"/>
          </p:nvPr>
        </p:nvSpPr>
        <p:spPr/>
        <p:txBody>
          <a:bodyPr/>
          <a:lstStyle/>
          <a:p>
            <a:pPr marL="0" indent="0">
              <a:buNone/>
            </a:pPr>
            <a:r>
              <a:rPr lang="fr-FR" sz="2000" b="1" dirty="0" err="1">
                <a:solidFill>
                  <a:srgbClr val="002060"/>
                </a:solidFill>
                <a:latin typeface="Aptos" panose="020B0004020202020204" pitchFamily="34" charset="0"/>
              </a:rPr>
              <a:t>Ecofeminism</a:t>
            </a:r>
            <a:r>
              <a:rPr lang="fr-FR" sz="2000" b="1" dirty="0">
                <a:solidFill>
                  <a:srgbClr val="002060"/>
                </a:solidFill>
                <a:latin typeface="Aptos" panose="020B0004020202020204" pitchFamily="34" charset="0"/>
              </a:rPr>
              <a:t>:</a:t>
            </a:r>
          </a:p>
          <a:p>
            <a:pPr marL="228600">
              <a:lnSpc>
                <a:spcPct val="115000"/>
              </a:lnSpc>
              <a:spcAft>
                <a:spcPts val="1000"/>
              </a:spcAft>
            </a:pPr>
            <a:r>
              <a:rPr lang="en-US" sz="2000" dirty="0">
                <a:solidFill>
                  <a:srgbClr val="002060"/>
                </a:solidFill>
                <a:effectLst/>
                <a:latin typeface="Aptos" panose="020B0004020202020204" pitchFamily="34" charset="0"/>
                <a:ea typeface="Calibri" panose="020F0502020204030204" pitchFamily="34" charset="0"/>
                <a:cs typeface="Arial" panose="020B0604020202020204" pitchFamily="34" charset="0"/>
              </a:rPr>
              <a:t>To apprehend the origins and applications of ecofeminism</a:t>
            </a:r>
            <a:endParaRPr lang="en-IE" sz="2000" dirty="0">
              <a:solidFill>
                <a:srgbClr val="002060"/>
              </a:solidFill>
              <a:effectLst/>
              <a:latin typeface="Aptos" panose="020B0004020202020204" pitchFamily="34" charset="0"/>
              <a:ea typeface="Calibri" panose="020F0502020204030204" pitchFamily="34" charset="0"/>
              <a:cs typeface="Arial" panose="020B0604020202020204" pitchFamily="34" charset="0"/>
            </a:endParaRPr>
          </a:p>
          <a:p>
            <a:pPr marL="228600">
              <a:lnSpc>
                <a:spcPct val="115000"/>
              </a:lnSpc>
              <a:spcAft>
                <a:spcPts val="1000"/>
              </a:spcAft>
            </a:pPr>
            <a:r>
              <a:rPr lang="en-US" sz="2000" dirty="0">
                <a:solidFill>
                  <a:srgbClr val="002060"/>
                </a:solidFill>
                <a:effectLst/>
                <a:latin typeface="Aptos" panose="020B0004020202020204" pitchFamily="34" charset="0"/>
                <a:ea typeface="Calibri" panose="020F0502020204030204" pitchFamily="34" charset="0"/>
                <a:cs typeface="Arial" panose="020B0604020202020204" pitchFamily="34" charset="0"/>
              </a:rPr>
              <a:t>To understand ecofeminism as an intellectual and activist movement</a:t>
            </a:r>
            <a:endParaRPr lang="en-IE" sz="2000" dirty="0">
              <a:solidFill>
                <a:srgbClr val="002060"/>
              </a:solidFill>
              <a:effectLst/>
              <a:latin typeface="Aptos" panose="020B0004020202020204" pitchFamily="34" charset="0"/>
              <a:ea typeface="Calibri" panose="020F0502020204030204" pitchFamily="34" charset="0"/>
              <a:cs typeface="Arial" panose="020B0604020202020204" pitchFamily="34" charset="0"/>
            </a:endParaRPr>
          </a:p>
          <a:p>
            <a:pPr marL="228600">
              <a:lnSpc>
                <a:spcPct val="115000"/>
              </a:lnSpc>
              <a:spcAft>
                <a:spcPts val="1000"/>
              </a:spcAft>
            </a:pPr>
            <a:r>
              <a:rPr lang="en-US" sz="2000" dirty="0">
                <a:solidFill>
                  <a:srgbClr val="002060"/>
                </a:solidFill>
                <a:effectLst/>
                <a:latin typeface="Aptos" panose="020B0004020202020204" pitchFamily="34" charset="0"/>
                <a:ea typeface="Calibri" panose="020F0502020204030204" pitchFamily="34" charset="0"/>
                <a:cs typeface="Arial" panose="020B0604020202020204" pitchFamily="34" charset="0"/>
              </a:rPr>
              <a:t>To grasp the relation between gender and environment</a:t>
            </a:r>
            <a:endParaRPr lang="en-IE" sz="2000" dirty="0">
              <a:solidFill>
                <a:srgbClr val="002060"/>
              </a:solidFill>
              <a:effectLst/>
              <a:latin typeface="Aptos" panose="020B0004020202020204" pitchFamily="34" charset="0"/>
              <a:ea typeface="Calibri" panose="020F0502020204030204" pitchFamily="34" charset="0"/>
              <a:cs typeface="Arial" panose="020B0604020202020204" pitchFamily="34" charset="0"/>
            </a:endParaRPr>
          </a:p>
          <a:p>
            <a:pPr marL="228600">
              <a:lnSpc>
                <a:spcPct val="115000"/>
              </a:lnSpc>
              <a:spcAft>
                <a:spcPts val="1000"/>
              </a:spcAft>
            </a:pPr>
            <a:r>
              <a:rPr lang="en-US" sz="2000" dirty="0">
                <a:solidFill>
                  <a:srgbClr val="002060"/>
                </a:solidFill>
                <a:latin typeface="Aptos" panose="020B0004020202020204" pitchFamily="34" charset="0"/>
                <a:ea typeface="Calibri" panose="020F0502020204030204" pitchFamily="34" charset="0"/>
                <a:cs typeface="Arial" panose="020B0604020202020204" pitchFamily="34" charset="0"/>
              </a:rPr>
              <a:t>T</a:t>
            </a:r>
            <a:r>
              <a:rPr lang="en-US" sz="2000" dirty="0">
                <a:solidFill>
                  <a:srgbClr val="002060"/>
                </a:solidFill>
                <a:effectLst/>
                <a:latin typeface="Aptos" panose="020B0004020202020204" pitchFamily="34" charset="0"/>
                <a:ea typeface="Calibri" panose="020F0502020204030204" pitchFamily="34" charset="0"/>
                <a:cs typeface="Arial" panose="020B0604020202020204" pitchFamily="34" charset="0"/>
              </a:rPr>
              <a:t>o critique culture through ecofeminist lens (e.g. through poetry).</a:t>
            </a:r>
            <a:endParaRPr lang="en-IE" sz="2000" dirty="0">
              <a:solidFill>
                <a:srgbClr val="002060"/>
              </a:solidFill>
              <a:effectLst/>
              <a:latin typeface="Aptos" panose="020B0004020202020204" pitchFamily="34" charset="0"/>
              <a:ea typeface="Calibri" panose="020F0502020204030204" pitchFamily="34" charset="0"/>
              <a:cs typeface="Arial" panose="020B0604020202020204" pitchFamily="34" charset="0"/>
            </a:endParaRPr>
          </a:p>
          <a:p>
            <a:pPr marL="0" indent="0">
              <a:buNone/>
            </a:pPr>
            <a:endParaRPr lang="en-IE" dirty="0"/>
          </a:p>
        </p:txBody>
      </p:sp>
      <p:sp>
        <p:nvSpPr>
          <p:cNvPr id="4" name="Slide Number Placeholder 3">
            <a:extLst>
              <a:ext uri="{FF2B5EF4-FFF2-40B4-BE49-F238E27FC236}">
                <a16:creationId xmlns:a16="http://schemas.microsoft.com/office/drawing/2014/main" id="{D481F96E-0158-ED33-A1E6-0FEE7C17EAC0}"/>
              </a:ext>
            </a:extLst>
          </p:cNvPr>
          <p:cNvSpPr>
            <a:spLocks noGrp="1"/>
          </p:cNvSpPr>
          <p:nvPr>
            <p:ph type="sldNum" sz="quarter" idx="4"/>
          </p:nvPr>
        </p:nvSpPr>
        <p:spPr/>
        <p:txBody>
          <a:bodyPr/>
          <a:lstStyle/>
          <a:p>
            <a:fld id="{EA87306C-81BA-4795-A5CA-9392456A8C1E}" type="slidenum">
              <a:rPr lang="en-US" smtClean="0"/>
              <a:pPr/>
              <a:t>8</a:t>
            </a:fld>
            <a:endParaRPr lang="en-US" dirty="0"/>
          </a:p>
        </p:txBody>
      </p:sp>
      <p:pic>
        <p:nvPicPr>
          <p:cNvPr id="6146" name="Picture 2" descr="EcofEminism | PPT | Free download">
            <a:extLst>
              <a:ext uri="{FF2B5EF4-FFF2-40B4-BE49-F238E27FC236}">
                <a16:creationId xmlns:a16="http://schemas.microsoft.com/office/drawing/2014/main" id="{8BCD43D3-C779-E695-9065-05FC03537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 y="1"/>
            <a:ext cx="4670561" cy="35467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COFEMINISM(S) - Artishock Revista">
            <a:extLst>
              <a:ext uri="{FF2B5EF4-FFF2-40B4-BE49-F238E27FC236}">
                <a16:creationId xmlns:a16="http://schemas.microsoft.com/office/drawing/2014/main" id="{BC30177E-3A75-038F-5776-02FA0F17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22341"/>
            <a:ext cx="2936150" cy="291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5DF16-2150-FB10-58D3-5CC52049D67D}"/>
              </a:ext>
            </a:extLst>
          </p:cNvPr>
          <p:cNvSpPr>
            <a:spLocks noGrp="1"/>
          </p:cNvSpPr>
          <p:nvPr>
            <p:ph sz="quarter" idx="10"/>
          </p:nvPr>
        </p:nvSpPr>
        <p:spPr/>
        <p:txBody>
          <a:bodyPr/>
          <a:lstStyle/>
          <a:p>
            <a:r>
              <a:rPr lang="en-GB" sz="1600" dirty="0">
                <a:solidFill>
                  <a:srgbClr val="002060"/>
                </a:solidFill>
                <a:effectLst/>
                <a:latin typeface="Aptos" panose="020B0004020202020204" pitchFamily="34" charset="0"/>
                <a:ea typeface="Times New Roman" panose="02020603050405020304" pitchFamily="18" charset="0"/>
              </a:rPr>
              <a:t>Vandana Shiva Shiva  (1952) traces women’s involvement with the environmental movement to the Chipko movement, when three hundred years ago women in Rajasthan sacrificed their lives to protect sacred </a:t>
            </a:r>
            <a:r>
              <a:rPr lang="en-GB" sz="1600" i="1" dirty="0" err="1">
                <a:solidFill>
                  <a:srgbClr val="002060"/>
                </a:solidFill>
                <a:effectLst/>
                <a:latin typeface="Aptos" panose="020B0004020202020204" pitchFamily="34" charset="0"/>
                <a:ea typeface="Times New Roman" panose="02020603050405020304" pitchFamily="18" charset="0"/>
              </a:rPr>
              <a:t>khejri</a:t>
            </a:r>
            <a:r>
              <a:rPr lang="en-GB" sz="1600" i="1" dirty="0">
                <a:solidFill>
                  <a:srgbClr val="002060"/>
                </a:solidFill>
                <a:effectLst/>
                <a:latin typeface="Aptos" panose="020B0004020202020204" pitchFamily="34" charset="0"/>
                <a:ea typeface="Times New Roman" panose="02020603050405020304" pitchFamily="18" charset="0"/>
              </a:rPr>
              <a:t> </a:t>
            </a:r>
            <a:r>
              <a:rPr lang="en-GB" sz="1600" dirty="0">
                <a:solidFill>
                  <a:srgbClr val="002060"/>
                </a:solidFill>
                <a:effectLst/>
                <a:latin typeface="Aptos" panose="020B0004020202020204" pitchFamily="34" charset="0"/>
                <a:ea typeface="Times New Roman" panose="02020603050405020304" pitchFamily="18" charset="0"/>
              </a:rPr>
              <a:t>trees. </a:t>
            </a:r>
          </a:p>
          <a:p>
            <a:r>
              <a:rPr lang="en-GB" sz="1600" dirty="0">
                <a:solidFill>
                  <a:srgbClr val="002060"/>
                </a:solidFill>
                <a:effectLst/>
                <a:latin typeface="Aptos" panose="020B0004020202020204" pitchFamily="34" charset="0"/>
                <a:ea typeface="Times New Roman" panose="02020603050405020304" pitchFamily="18" charset="0"/>
              </a:rPr>
              <a:t>Shiva and other ecofeminist scholars draw links between social inequalities and environmental degradation, arguing that both nature and women have been subjected to oppression by a patriarchal system that devalues both (Biehl 1991; </a:t>
            </a:r>
            <a:r>
              <a:rPr lang="en-GB" sz="1600" dirty="0" err="1">
                <a:solidFill>
                  <a:srgbClr val="002060"/>
                </a:solidFill>
                <a:effectLst/>
                <a:latin typeface="Aptos" panose="020B0004020202020204" pitchFamily="34" charset="0"/>
                <a:ea typeface="Times New Roman" panose="02020603050405020304" pitchFamily="18" charset="0"/>
              </a:rPr>
              <a:t>Mies</a:t>
            </a:r>
            <a:r>
              <a:rPr lang="en-GB" sz="1600" dirty="0">
                <a:solidFill>
                  <a:srgbClr val="002060"/>
                </a:solidFill>
                <a:effectLst/>
                <a:latin typeface="Aptos" panose="020B0004020202020204" pitchFamily="34" charset="0"/>
                <a:ea typeface="Times New Roman" panose="02020603050405020304" pitchFamily="18" charset="0"/>
              </a:rPr>
              <a:t> </a:t>
            </a:r>
            <a:r>
              <a:rPr lang="en-GB" sz="1600" dirty="0" err="1">
                <a:solidFill>
                  <a:srgbClr val="002060"/>
                </a:solidFill>
                <a:effectLst/>
                <a:latin typeface="Aptos" panose="020B0004020202020204" pitchFamily="34" charset="0"/>
                <a:ea typeface="Times New Roman" panose="02020603050405020304" pitchFamily="18" charset="0"/>
              </a:rPr>
              <a:t>andShiva</a:t>
            </a:r>
            <a:r>
              <a:rPr lang="en-GB" sz="1600" dirty="0">
                <a:solidFill>
                  <a:srgbClr val="002060"/>
                </a:solidFill>
                <a:effectLst/>
                <a:latin typeface="Aptos" panose="020B0004020202020204" pitchFamily="34" charset="0"/>
                <a:ea typeface="Times New Roman" panose="02020603050405020304" pitchFamily="18" charset="0"/>
              </a:rPr>
              <a:t> 1991). </a:t>
            </a:r>
            <a:endParaRPr lang="en-GB" sz="1600" dirty="0">
              <a:solidFill>
                <a:srgbClr val="002060"/>
              </a:solidFill>
              <a:latin typeface="Aptos" panose="020B0004020202020204" pitchFamily="34" charset="0"/>
              <a:ea typeface="Times New Roman" panose="02020603050405020304" pitchFamily="18" charset="0"/>
            </a:endParaRPr>
          </a:p>
          <a:p>
            <a:r>
              <a:rPr lang="en-GB" sz="1600" dirty="0">
                <a:solidFill>
                  <a:srgbClr val="002060"/>
                </a:solidFill>
                <a:effectLst/>
                <a:latin typeface="Aptos" panose="020B0004020202020204" pitchFamily="34" charset="0"/>
                <a:ea typeface="Times New Roman" panose="02020603050405020304" pitchFamily="18" charset="0"/>
              </a:rPr>
              <a:t>Shiva claims that the link between women and the environment is a ‘natural’ one, which she refers to at the ‘feminine principles (known in Hindi as </a:t>
            </a:r>
            <a:r>
              <a:rPr lang="en-GB" sz="1600" i="1" dirty="0">
                <a:solidFill>
                  <a:srgbClr val="002060"/>
                </a:solidFill>
                <a:effectLst/>
                <a:latin typeface="Aptos" panose="020B0004020202020204" pitchFamily="34" charset="0"/>
                <a:ea typeface="Times New Roman" panose="02020603050405020304" pitchFamily="18" charset="0"/>
              </a:rPr>
              <a:t>shakti</a:t>
            </a:r>
            <a:r>
              <a:rPr lang="en-GB" sz="1600" dirty="0">
                <a:solidFill>
                  <a:srgbClr val="002060"/>
                </a:solidFill>
                <a:effectLst/>
                <a:latin typeface="Aptos" panose="020B0004020202020204" pitchFamily="34" charset="0"/>
                <a:ea typeface="Times New Roman" panose="02020603050405020304" pitchFamily="18" charset="0"/>
              </a:rPr>
              <a:t> or </a:t>
            </a:r>
            <a:r>
              <a:rPr lang="en-GB" sz="1600" i="1" dirty="0">
                <a:solidFill>
                  <a:srgbClr val="002060"/>
                </a:solidFill>
                <a:effectLst/>
                <a:latin typeface="Aptos" panose="020B0004020202020204" pitchFamily="34" charset="0"/>
                <a:ea typeface="Times New Roman" panose="02020603050405020304" pitchFamily="18" charset="0"/>
              </a:rPr>
              <a:t>prakriti</a:t>
            </a:r>
            <a:r>
              <a:rPr lang="en-GB" sz="1600" dirty="0">
                <a:solidFill>
                  <a:srgbClr val="002060"/>
                </a:solidFill>
                <a:effectLst/>
                <a:latin typeface="Aptos" panose="020B0004020202020204" pitchFamily="34" charset="0"/>
                <a:ea typeface="Times New Roman" panose="02020603050405020304" pitchFamily="18" charset="0"/>
              </a:rPr>
              <a:t>) (Shiva, 1988, xvii). </a:t>
            </a:r>
          </a:p>
          <a:p>
            <a:r>
              <a:rPr lang="en-GB" sz="1600" dirty="0">
                <a:solidFill>
                  <a:srgbClr val="002060"/>
                </a:solidFill>
                <a:effectLst/>
                <a:latin typeface="Aptos" panose="020B0004020202020204" pitchFamily="34" charset="0"/>
                <a:ea typeface="Times New Roman" panose="02020603050405020304" pitchFamily="18" charset="0"/>
              </a:rPr>
              <a:t>Other ecofeminists supported and developed this approach placing women as close to nature socially, culturally, </a:t>
            </a:r>
            <a:r>
              <a:rPr lang="en-GB" sz="1600" i="1" dirty="0">
                <a:solidFill>
                  <a:srgbClr val="002060"/>
                </a:solidFill>
                <a:effectLst/>
                <a:latin typeface="Aptos" panose="020B0004020202020204" pitchFamily="34" charset="0"/>
                <a:ea typeface="Times New Roman" panose="02020603050405020304" pitchFamily="18" charset="0"/>
              </a:rPr>
              <a:t>and </a:t>
            </a:r>
            <a:r>
              <a:rPr lang="en-GB" sz="1600" dirty="0">
                <a:solidFill>
                  <a:srgbClr val="002060"/>
                </a:solidFill>
                <a:effectLst/>
                <a:latin typeface="Aptos" panose="020B0004020202020204" pitchFamily="34" charset="0"/>
                <a:ea typeface="Times New Roman" panose="02020603050405020304" pitchFamily="18" charset="0"/>
              </a:rPr>
              <a:t>biologically (Carol Christ 1990, Starhawk 1990). </a:t>
            </a:r>
            <a:endParaRPr lang="en-IE" sz="1600" dirty="0">
              <a:solidFill>
                <a:srgbClr val="002060"/>
              </a:solidFill>
              <a:latin typeface="Aptos" panose="020B0004020202020204" pitchFamily="34" charset="0"/>
            </a:endParaRPr>
          </a:p>
          <a:p>
            <a:endParaRPr lang="en-IE" dirty="0"/>
          </a:p>
        </p:txBody>
      </p:sp>
      <p:sp>
        <p:nvSpPr>
          <p:cNvPr id="4" name="Slide Number Placeholder 3">
            <a:extLst>
              <a:ext uri="{FF2B5EF4-FFF2-40B4-BE49-F238E27FC236}">
                <a16:creationId xmlns:a16="http://schemas.microsoft.com/office/drawing/2014/main" id="{F19C1D33-3489-DD1E-82CB-E8F53B037FA0}"/>
              </a:ext>
            </a:extLst>
          </p:cNvPr>
          <p:cNvSpPr>
            <a:spLocks noGrp="1"/>
          </p:cNvSpPr>
          <p:nvPr>
            <p:ph type="sldNum" sz="quarter" idx="4"/>
          </p:nvPr>
        </p:nvSpPr>
        <p:spPr/>
        <p:txBody>
          <a:bodyPr/>
          <a:lstStyle/>
          <a:p>
            <a:fld id="{EA87306C-81BA-4795-A5CA-9392456A8C1E}" type="slidenum">
              <a:rPr lang="en-US" smtClean="0"/>
              <a:pPr/>
              <a:t>9</a:t>
            </a:fld>
            <a:endParaRPr lang="en-US" dirty="0"/>
          </a:p>
        </p:txBody>
      </p:sp>
      <p:pic>
        <p:nvPicPr>
          <p:cNvPr id="7170" name="Picture 2">
            <a:extLst>
              <a:ext uri="{FF2B5EF4-FFF2-40B4-BE49-F238E27FC236}">
                <a16:creationId xmlns:a16="http://schemas.microsoft.com/office/drawing/2014/main" id="{182ED794-3B9B-8CB1-84EC-07A2D8CE8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22" y="285750"/>
            <a:ext cx="209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ook page preview 1 of 3. Click to open preview.">
            <a:extLst>
              <a:ext uri="{FF2B5EF4-FFF2-40B4-BE49-F238E27FC236}">
                <a16:creationId xmlns:a16="http://schemas.microsoft.com/office/drawing/2014/main" id="{D847D79B-35DF-97D8-75D5-75A91916F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768" y="1360931"/>
            <a:ext cx="1627632" cy="25431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arth Democracy: Justice, Sustainability and Peace - Vandana Shiva - Google  Books">
            <a:extLst>
              <a:ext uri="{FF2B5EF4-FFF2-40B4-BE49-F238E27FC236}">
                <a16:creationId xmlns:a16="http://schemas.microsoft.com/office/drawing/2014/main" id="{B26DD3C4-1686-29D5-32D2-6DAEA1A2C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34" y="4369626"/>
            <a:ext cx="1271503" cy="19867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taying Alive - Dubray Books">
            <a:extLst>
              <a:ext uri="{FF2B5EF4-FFF2-40B4-BE49-F238E27FC236}">
                <a16:creationId xmlns:a16="http://schemas.microsoft.com/office/drawing/2014/main" id="{F785F9EF-2A91-E62F-1CBE-803081E61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3904106"/>
            <a:ext cx="1736598" cy="260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63504"/>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2.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Verdant pitch deck</Template>
  <TotalTime>980</TotalTime>
  <Words>1047</Words>
  <Application>Microsoft Office PowerPoint</Application>
  <PresentationFormat>Widescreen</PresentationFormat>
  <Paragraphs>72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Google Sans</vt:lpstr>
      <vt:lpstr>Tenorite </vt:lpstr>
      <vt:lpstr>Tenorite Bold</vt:lpstr>
      <vt:lpstr>Times New Roman</vt:lpstr>
      <vt:lpstr>Custom</vt:lpstr>
      <vt:lpstr>Environmental crisis, awareness-raising and activism through contemporary French poetry part 2</vt:lpstr>
      <vt:lpstr>Daisy Sainsbury, Contemporary French Poetry: Towards a Minor Poetics, Research Monographs in French Studies, 65,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Krauthaker, Marion</dc:creator>
  <cp:lastModifiedBy>Krauthaker, Marion</cp:lastModifiedBy>
  <cp:revision>18</cp:revision>
  <dcterms:created xsi:type="dcterms:W3CDTF">2024-10-01T13:35:10Z</dcterms:created>
  <dcterms:modified xsi:type="dcterms:W3CDTF">2025-01-30T12:59:30Z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